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81"/>
  </p:notesMasterIdLst>
  <p:handoutMasterIdLst>
    <p:handoutMasterId r:id="rId82"/>
  </p:handoutMasterIdLst>
  <p:sldIdLst>
    <p:sldId id="260" r:id="rId2"/>
    <p:sldId id="261" r:id="rId3"/>
    <p:sldId id="262" r:id="rId4"/>
    <p:sldId id="257" r:id="rId5"/>
    <p:sldId id="271" r:id="rId6"/>
    <p:sldId id="266" r:id="rId7"/>
    <p:sldId id="272" r:id="rId8"/>
    <p:sldId id="265" r:id="rId9"/>
    <p:sldId id="258" r:id="rId10"/>
    <p:sldId id="263" r:id="rId11"/>
    <p:sldId id="350" r:id="rId12"/>
    <p:sldId id="351" r:id="rId13"/>
    <p:sldId id="267" r:id="rId14"/>
    <p:sldId id="264" r:id="rId15"/>
    <p:sldId id="303" r:id="rId16"/>
    <p:sldId id="304" r:id="rId17"/>
    <p:sldId id="431" r:id="rId18"/>
    <p:sldId id="439" r:id="rId19"/>
    <p:sldId id="415" r:id="rId20"/>
    <p:sldId id="416" r:id="rId21"/>
    <p:sldId id="417" r:id="rId22"/>
    <p:sldId id="418" r:id="rId23"/>
    <p:sldId id="419" r:id="rId24"/>
    <p:sldId id="420" r:id="rId25"/>
    <p:sldId id="348" r:id="rId26"/>
    <p:sldId id="341" r:id="rId27"/>
    <p:sldId id="342" r:id="rId28"/>
    <p:sldId id="398" r:id="rId29"/>
    <p:sldId id="399" r:id="rId30"/>
    <p:sldId id="400" r:id="rId31"/>
    <p:sldId id="401" r:id="rId32"/>
    <p:sldId id="402" r:id="rId33"/>
    <p:sldId id="403" r:id="rId34"/>
    <p:sldId id="404" r:id="rId35"/>
    <p:sldId id="423" r:id="rId36"/>
    <p:sldId id="424" r:id="rId37"/>
    <p:sldId id="425" r:id="rId38"/>
    <p:sldId id="426" r:id="rId39"/>
    <p:sldId id="427" r:id="rId40"/>
    <p:sldId id="428" r:id="rId41"/>
    <p:sldId id="429" r:id="rId42"/>
    <p:sldId id="390" r:id="rId43"/>
    <p:sldId id="391" r:id="rId44"/>
    <p:sldId id="392" r:id="rId45"/>
    <p:sldId id="432" r:id="rId46"/>
    <p:sldId id="394" r:id="rId47"/>
    <p:sldId id="395" r:id="rId48"/>
    <p:sldId id="396" r:id="rId49"/>
    <p:sldId id="397" r:id="rId50"/>
    <p:sldId id="349" r:id="rId51"/>
    <p:sldId id="343" r:id="rId52"/>
    <p:sldId id="344" r:id="rId53"/>
    <p:sldId id="345" r:id="rId54"/>
    <p:sldId id="383" r:id="rId55"/>
    <p:sldId id="433" r:id="rId56"/>
    <p:sldId id="434" r:id="rId57"/>
    <p:sldId id="435" r:id="rId58"/>
    <p:sldId id="436" r:id="rId59"/>
    <p:sldId id="437" r:id="rId60"/>
    <p:sldId id="438" r:id="rId61"/>
    <p:sldId id="405" r:id="rId62"/>
    <p:sldId id="406" r:id="rId63"/>
    <p:sldId id="407" r:id="rId64"/>
    <p:sldId id="268" r:id="rId65"/>
    <p:sldId id="269" r:id="rId66"/>
    <p:sldId id="422" r:id="rId67"/>
    <p:sldId id="421" r:id="rId68"/>
    <p:sldId id="346" r:id="rId69"/>
    <p:sldId id="408" r:id="rId70"/>
    <p:sldId id="409" r:id="rId71"/>
    <p:sldId id="410" r:id="rId72"/>
    <p:sldId id="411" r:id="rId73"/>
    <p:sldId id="412" r:id="rId74"/>
    <p:sldId id="430" r:id="rId75"/>
    <p:sldId id="360" r:id="rId76"/>
    <p:sldId id="347" r:id="rId77"/>
    <p:sldId id="389" r:id="rId78"/>
    <p:sldId id="413" r:id="rId79"/>
    <p:sldId id="301" r:id="rId80"/>
  </p:sldIdLst>
  <p:sldSz cx="8640763" cy="51435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7148" autoAdjust="0"/>
  </p:normalViewPr>
  <p:slideViewPr>
    <p:cSldViewPr snapToGrid="0">
      <p:cViewPr varScale="1">
        <p:scale>
          <a:sx n="74" d="100"/>
          <a:sy n="74" d="100"/>
        </p:scale>
        <p:origin x="14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986F2-23CB-45D6-A372-EB5E51BBF901}" type="datetimeFigureOut">
              <a:rPr lang="ko-KR" altLang="en-US" smtClean="0"/>
              <a:t>2016-4-23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560D-3E95-41BB-8FAE-A02078624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4811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80B4AB-883B-4496-A506-B7143E2D1885}" type="datetimeFigureOut">
              <a:rPr lang="ko-KR" altLang="en-US" smtClean="0"/>
              <a:t>2016-4-23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36613" y="1143000"/>
            <a:ext cx="5184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BC127-5E28-4E53-B878-33009A792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6534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 프로젝트는 기존의 앱에서 필수적인 기능들만 따로 모아 심플하게 만들어낸다 라는 목적을 가지고 있습니다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레오나르도 다빈치가 이렇게 </a:t>
            </a:r>
            <a:r>
              <a:rPr lang="ko-KR" altLang="en-US" dirty="0" err="1" smtClean="0"/>
              <a:t>말했다죠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“</a:t>
            </a:r>
            <a:r>
              <a:rPr lang="ko-KR" altLang="en-US" dirty="0" smtClean="0"/>
              <a:t>단순함은 궁극의 지적 교양이다</a:t>
            </a:r>
            <a:r>
              <a:rPr lang="en-US" altLang="ko-KR" smtClean="0"/>
              <a:t>.”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이와 같이 저희 앱 </a:t>
            </a:r>
            <a:r>
              <a:rPr lang="en-US" altLang="ko-KR" dirty="0" err="1" smtClean="0"/>
              <a:t>HYUmini</a:t>
            </a:r>
            <a:r>
              <a:rPr lang="ko-KR" altLang="en-US" dirty="0" smtClean="0"/>
              <a:t>도 단순함의 미학을</a:t>
            </a:r>
            <a:r>
              <a:rPr lang="ko-KR" altLang="en-US" baseline="0" dirty="0" smtClean="0"/>
              <a:t> 프로젝트에 녹여냈습니다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236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315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Func-Req1</a:t>
            </a:r>
            <a:r>
              <a:rPr lang="en-US" altLang="ko-KR" baseline="0" dirty="0" smtClean="0"/>
              <a:t>. See Main Menus</a:t>
            </a:r>
          </a:p>
          <a:p>
            <a:r>
              <a:rPr lang="en-US" altLang="ko-KR" baseline="0" dirty="0" smtClean="0"/>
              <a:t>Func-Req2. Select Main Menu</a:t>
            </a:r>
          </a:p>
          <a:p>
            <a:r>
              <a:rPr lang="en-US" altLang="ko-KR" baseline="0" dirty="0" smtClean="0"/>
              <a:t>Manager</a:t>
            </a:r>
            <a:r>
              <a:rPr lang="ko-KR" altLang="en-US" baseline="0" dirty="0" smtClean="0"/>
              <a:t>는 따로 보여줌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65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945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요일선택</a:t>
            </a:r>
            <a:endParaRPr lang="en-US" altLang="ko-KR" dirty="0" smtClean="0"/>
          </a:p>
          <a:p>
            <a:r>
              <a:rPr lang="ko-KR" altLang="en-US" dirty="0" err="1" smtClean="0"/>
              <a:t>시간대선택</a:t>
            </a:r>
            <a:r>
              <a:rPr lang="ko-KR" altLang="en-US" dirty="0" smtClean="0"/>
              <a:t> 아침 점심 저녁</a:t>
            </a:r>
            <a:endParaRPr lang="en-US" altLang="ko-KR" dirty="0" smtClean="0"/>
          </a:p>
          <a:p>
            <a:r>
              <a:rPr lang="ko-KR" altLang="en-US" dirty="0" smtClean="0"/>
              <a:t>한번에 다 보이는 </a:t>
            </a:r>
            <a:r>
              <a:rPr lang="en-US" altLang="ko-KR" dirty="0" smtClean="0"/>
              <a:t>UI</a:t>
            </a:r>
          </a:p>
          <a:p>
            <a:r>
              <a:rPr lang="ko-KR" altLang="en-US" dirty="0" err="1" smtClean="0"/>
              <a:t>푸드코트</a:t>
            </a:r>
            <a:r>
              <a:rPr lang="ko-KR" altLang="en-US" dirty="0" smtClean="0"/>
              <a:t> 한식 분식 양식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216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430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기존의 한양대 앱은 </a:t>
            </a:r>
            <a:r>
              <a:rPr lang="ko-KR" altLang="en-US" dirty="0" err="1" smtClean="0"/>
              <a:t>서울캠</a:t>
            </a:r>
            <a:r>
              <a:rPr lang="ko-KR" altLang="en-US" dirty="0" smtClean="0"/>
              <a:t> 학생들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교수님들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대학원생분들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직원분들이</a:t>
            </a:r>
            <a:r>
              <a:rPr lang="ko-KR" altLang="en-US" dirty="0" smtClean="0"/>
              <a:t> 모두 사용자였기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앱이 담고있는 기능들 또한 매우 복잡했습니다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앱은 오로지 에리카 학생들을 대상으로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앱에는 에리카 학생에게</a:t>
            </a:r>
            <a:r>
              <a:rPr lang="ko-KR" altLang="en-US" baseline="0" dirty="0" smtClean="0"/>
              <a:t> 꼭 필요한 기능만을 엄선하여 담기로 기획했습니다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753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이터레이션</a:t>
            </a:r>
            <a:r>
              <a:rPr lang="ko-KR" altLang="en-US" dirty="0" smtClean="0"/>
              <a:t> 중에 요구사항 변경이 없음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효율적인 분업</a:t>
            </a:r>
            <a:endParaRPr lang="en-US" altLang="ko-KR" dirty="0" smtClean="0"/>
          </a:p>
          <a:p>
            <a:r>
              <a:rPr lang="ko-KR" altLang="en-US" dirty="0" smtClean="0"/>
              <a:t>빠른 개발</a:t>
            </a:r>
            <a:endParaRPr lang="en-US" altLang="ko-KR" dirty="0" smtClean="0"/>
          </a:p>
          <a:p>
            <a:r>
              <a:rPr lang="ko-KR" altLang="en-US" dirty="0" smtClean="0"/>
              <a:t>주기적인 요구사항 </a:t>
            </a:r>
            <a:r>
              <a:rPr lang="ko-KR" altLang="en-US" dirty="0" err="1" smtClean="0"/>
              <a:t>리뉴얼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495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957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830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87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362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Fully</a:t>
            </a:r>
            <a:r>
              <a:rPr lang="en-US" altLang="ko-KR" baseline="0" dirty="0" smtClean="0"/>
              <a:t> Dressed Format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Casual Format</a:t>
            </a:r>
            <a:r>
              <a:rPr lang="ko-KR" altLang="en-US" baseline="0" dirty="0" smtClean="0"/>
              <a:t>의 </a:t>
            </a:r>
            <a:r>
              <a:rPr lang="ko-KR" altLang="en-US" baseline="0" dirty="0" err="1" smtClean="0"/>
              <a:t>중간점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1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75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96" y="841772"/>
            <a:ext cx="6480572" cy="1790700"/>
          </a:xfrm>
        </p:spPr>
        <p:txBody>
          <a:bodyPr anchor="b"/>
          <a:lstStyle>
            <a:lvl1pPr algn="ctr">
              <a:defRPr sz="4252"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0096" y="2701528"/>
            <a:ext cx="6480572" cy="1241822"/>
          </a:xfrm>
        </p:spPr>
        <p:txBody>
          <a:bodyPr/>
          <a:lstStyle>
            <a:lvl1pPr marL="0" indent="0" algn="ctr">
              <a:buNone/>
              <a:defRPr sz="170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324018" indent="0" algn="ctr">
              <a:buNone/>
              <a:defRPr sz="1417"/>
            </a:lvl2pPr>
            <a:lvl3pPr marL="648035" indent="0" algn="ctr">
              <a:buNone/>
              <a:defRPr sz="1276"/>
            </a:lvl3pPr>
            <a:lvl4pPr marL="972053" indent="0" algn="ctr">
              <a:buNone/>
              <a:defRPr sz="1134"/>
            </a:lvl4pPr>
            <a:lvl5pPr marL="1296071" indent="0" algn="ctr">
              <a:buNone/>
              <a:defRPr sz="1134"/>
            </a:lvl5pPr>
            <a:lvl6pPr marL="1620088" indent="0" algn="ctr">
              <a:buNone/>
              <a:defRPr sz="1134"/>
            </a:lvl6pPr>
            <a:lvl7pPr marL="1944106" indent="0" algn="ctr">
              <a:buNone/>
              <a:defRPr sz="1134"/>
            </a:lvl7pPr>
            <a:lvl8pPr marL="2268123" indent="0" algn="ctr">
              <a:buNone/>
              <a:defRPr sz="1134"/>
            </a:lvl8pPr>
            <a:lvl9pPr marL="2592141" indent="0" algn="ctr">
              <a:buNone/>
              <a:defRPr sz="1134"/>
            </a:lvl9pPr>
          </a:lstStyle>
          <a:p>
            <a:r>
              <a:rPr lang="ko-KR" altLang="en-US" dirty="0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631CC-EF27-4EE7-BE47-1B05EE493A8E}" type="datetime1">
              <a:rPr lang="ko-KR" altLang="en-US" smtClean="0"/>
              <a:t>2016-4-23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272167" y="4533900"/>
            <a:ext cx="9185097" cy="172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875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497AC-CFC5-4A95-80BA-723AF1C0E699}" type="datetime1">
              <a:rPr lang="ko-KR" altLang="en-US" smtClean="0"/>
              <a:t>2016-4-23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234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83546" y="273844"/>
            <a:ext cx="1863165" cy="4358879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052" y="273844"/>
            <a:ext cx="5481484" cy="435887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05FC7-3EEE-4A6D-BDDF-35BC1B651698}" type="datetime1">
              <a:rPr lang="ko-KR" altLang="en-US" smtClean="0"/>
              <a:t>2016-4-23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7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0A64B-43B6-4684-97B6-780C316867B3}" type="datetime1">
              <a:rPr lang="ko-KR" altLang="en-US" smtClean="0"/>
              <a:t>2016-4-23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5281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52" y="1282304"/>
            <a:ext cx="7452658" cy="2139553"/>
          </a:xfrm>
        </p:spPr>
        <p:txBody>
          <a:bodyPr anchor="b"/>
          <a:lstStyle>
            <a:lvl1pPr>
              <a:defRPr sz="425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552" y="3442098"/>
            <a:ext cx="7452658" cy="1125140"/>
          </a:xfrm>
        </p:spPr>
        <p:txBody>
          <a:bodyPr/>
          <a:lstStyle>
            <a:lvl1pPr marL="0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1pPr>
            <a:lvl2pPr marL="324018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2pPr>
            <a:lvl3pPr marL="648035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3pPr>
            <a:lvl4pPr marL="97205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4pPr>
            <a:lvl5pPr marL="129607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5pPr>
            <a:lvl6pPr marL="1620088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6pPr>
            <a:lvl7pPr marL="1944106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7pPr>
            <a:lvl8pPr marL="226812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8pPr>
            <a:lvl9pPr marL="259214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ED769-91DB-423B-8360-C07BFC09C0B8}" type="datetime1">
              <a:rPr lang="ko-KR" altLang="en-US" smtClean="0"/>
              <a:t>2016-4-23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24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053" y="1369219"/>
            <a:ext cx="3672324" cy="326350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74386" y="1369219"/>
            <a:ext cx="3672324" cy="326350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A93A-9C16-4401-B9DD-CECCD673AB8D}" type="datetime1">
              <a:rPr lang="ko-KR" altLang="en-US" smtClean="0"/>
              <a:t>2016-4-23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669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273844"/>
            <a:ext cx="7452658" cy="99417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178" y="1260872"/>
            <a:ext cx="3655447" cy="617934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178" y="1878806"/>
            <a:ext cx="3655447" cy="276344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386" y="1260872"/>
            <a:ext cx="3673450" cy="617934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74386" y="1878806"/>
            <a:ext cx="3673450" cy="276344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4205-CAAB-430F-BA45-1FF43AA239E9}" type="datetime1">
              <a:rPr lang="ko-KR" altLang="en-US" smtClean="0"/>
              <a:t>2016-4-23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71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9EAF-5DF3-47C3-9BC8-BB1CFA21E5D5}" type="datetime1">
              <a:rPr lang="ko-KR" altLang="en-US" smtClean="0"/>
              <a:t>2016-4-23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11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B368-EE75-4D52-B018-79D33C119C2B}" type="datetime1">
              <a:rPr lang="ko-KR" altLang="en-US" smtClean="0"/>
              <a:t>2016-4-23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234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42900"/>
            <a:ext cx="2786871" cy="1200150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3450" y="740569"/>
            <a:ext cx="4374386" cy="3655219"/>
          </a:xfrm>
        </p:spPr>
        <p:txBody>
          <a:bodyPr/>
          <a:lstStyle>
            <a:lvl1pPr>
              <a:defRPr sz="2268"/>
            </a:lvl1pPr>
            <a:lvl2pPr>
              <a:defRPr sz="1984"/>
            </a:lvl2pPr>
            <a:lvl3pPr>
              <a:defRPr sz="1701"/>
            </a:lvl3pPr>
            <a:lvl4pPr>
              <a:defRPr sz="1417"/>
            </a:lvl4pPr>
            <a:lvl5pPr>
              <a:defRPr sz="1417"/>
            </a:lvl5pPr>
            <a:lvl6pPr>
              <a:defRPr sz="1417"/>
            </a:lvl6pPr>
            <a:lvl7pPr>
              <a:defRPr sz="1417"/>
            </a:lvl7pPr>
            <a:lvl8pPr>
              <a:defRPr sz="1417"/>
            </a:lvl8pPr>
            <a:lvl9pPr>
              <a:defRPr sz="141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543050"/>
            <a:ext cx="2786871" cy="2858691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1D2C7-9331-41E1-A2B4-6C7C19BFF59D}" type="datetime1">
              <a:rPr lang="ko-KR" altLang="en-US" smtClean="0"/>
              <a:t>2016-4-23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67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42900"/>
            <a:ext cx="2786871" cy="1200150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73450" y="740569"/>
            <a:ext cx="4374386" cy="3655219"/>
          </a:xfrm>
        </p:spPr>
        <p:txBody>
          <a:bodyPr anchor="t"/>
          <a:lstStyle>
            <a:lvl1pPr marL="0" indent="0">
              <a:buNone/>
              <a:defRPr sz="2268"/>
            </a:lvl1pPr>
            <a:lvl2pPr marL="324018" indent="0">
              <a:buNone/>
              <a:defRPr sz="1984"/>
            </a:lvl2pPr>
            <a:lvl3pPr marL="648035" indent="0">
              <a:buNone/>
              <a:defRPr sz="1701"/>
            </a:lvl3pPr>
            <a:lvl4pPr marL="972053" indent="0">
              <a:buNone/>
              <a:defRPr sz="1417"/>
            </a:lvl4pPr>
            <a:lvl5pPr marL="1296071" indent="0">
              <a:buNone/>
              <a:defRPr sz="1417"/>
            </a:lvl5pPr>
            <a:lvl6pPr marL="1620088" indent="0">
              <a:buNone/>
              <a:defRPr sz="1417"/>
            </a:lvl6pPr>
            <a:lvl7pPr marL="1944106" indent="0">
              <a:buNone/>
              <a:defRPr sz="1417"/>
            </a:lvl7pPr>
            <a:lvl8pPr marL="2268123" indent="0">
              <a:buNone/>
              <a:defRPr sz="1417"/>
            </a:lvl8pPr>
            <a:lvl9pPr marL="2592141" indent="0">
              <a:buNone/>
              <a:defRPr sz="141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543050"/>
            <a:ext cx="2786871" cy="2858691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8C9F-905F-4530-8A3B-34BCAD88E7C3}" type="datetime1">
              <a:rPr lang="ko-KR" altLang="en-US" smtClean="0"/>
              <a:t>2016-4-23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87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-119641" y="-137160"/>
            <a:ext cx="8863429" cy="14051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053" y="273844"/>
            <a:ext cx="7452658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Hello World!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053" y="1369219"/>
            <a:ext cx="7452658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052" y="4767263"/>
            <a:ext cx="194417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BCEFB-0C7D-4ECA-807A-5C57EC77C192}" type="datetime1">
              <a:rPr lang="ko-KR" altLang="en-US" smtClean="0"/>
              <a:t>2016-4-23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2253" y="4767263"/>
            <a:ext cx="291625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02539" y="4767263"/>
            <a:ext cx="194417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111333" y="4717132"/>
            <a:ext cx="8863429" cy="5793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1934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48035" rtl="0" eaLnBrk="1" latinLnBrk="1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tx1"/>
          </a:solidFill>
          <a:latin typeface="Roboto" panose="02000000000000000000" pitchFamily="2" charset="0"/>
          <a:ea typeface="나눔고딕" panose="020D0604000000000000" pitchFamily="50" charset="-127"/>
          <a:cs typeface="Roboto" panose="02000000000000000000" pitchFamily="2" charset="0"/>
        </a:defRPr>
      </a:lvl1pPr>
    </p:titleStyle>
    <p:bodyStyle>
      <a:lvl1pPr marL="162009" indent="-162009" algn="l" defTabSz="648035" rtl="0" eaLnBrk="1" latinLnBrk="1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1984" kern="1200" baseline="0">
          <a:solidFill>
            <a:schemeClr val="tx1"/>
          </a:solidFill>
          <a:latin typeface="+mn-lt"/>
          <a:ea typeface="나눔고딕" panose="020D0604000000000000" pitchFamily="50" charset="-127"/>
          <a:cs typeface="Roboto Light" panose="02000000000000000000" pitchFamily="2" charset="0"/>
        </a:defRPr>
      </a:lvl1pPr>
      <a:lvl2pPr marL="486026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10044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134062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458079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782097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2106115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430132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754150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1pPr>
      <a:lvl2pPr marL="324018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2pPr>
      <a:lvl3pPr marL="648035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3pPr>
      <a:lvl4pPr marL="972053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296071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620088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1944106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268123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592141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2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f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iff"/><Relationship Id="rId5" Type="http://schemas.openxmlformats.org/officeDocument/2006/relationships/image" Target="../media/image61.pn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19696" y="2407245"/>
            <a:ext cx="5562004" cy="1083072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Software Engineering</a:t>
            </a:r>
            <a:endParaRPr lang="ko-KR" altLang="en-US" dirty="0">
              <a:solidFill>
                <a:schemeClr val="bg1"/>
              </a:solidFill>
              <a:latin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378498" y="3259534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r>
              <a:rPr lang="en-US" altLang="ko-KR" sz="4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Intermediate Report</a:t>
            </a:r>
            <a:endParaRPr lang="ko-KR" altLang="en-US" sz="4000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08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459581"/>
          </a:xfrm>
        </p:spPr>
        <p:txBody>
          <a:bodyPr/>
          <a:lstStyle/>
          <a:p>
            <a:r>
              <a:rPr lang="en-US" altLang="ko-KR" dirty="0" smtClean="0"/>
              <a:t>How can we apply Scrum to our project?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10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94053" y="2676157"/>
            <a:ext cx="5873288" cy="459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Apply </a:t>
            </a:r>
            <a:r>
              <a:rPr lang="en-US" altLang="ko-KR" sz="3200" b="1" dirty="0"/>
              <a:t>XP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Methodology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94053" y="2022688"/>
            <a:ext cx="5873288" cy="459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dirty="0" smtClean="0">
                <a:solidFill>
                  <a:schemeClr val="bg1">
                    <a:lumMod val="50000"/>
                  </a:schemeClr>
                </a:solidFill>
              </a:rPr>
              <a:t>Free </a:t>
            </a:r>
            <a:r>
              <a:rPr lang="en-US" altLang="ko-KR" sz="3200" b="1" dirty="0" smtClean="0"/>
              <a:t>Member Switching</a:t>
            </a:r>
            <a:endParaRPr lang="ko-KR" altLang="en-US" sz="3200" b="1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4053" y="3329626"/>
            <a:ext cx="5873288" cy="459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 smtClean="0"/>
              <a:t>Daily Scrum Meeting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8756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Scrum planning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Gantt Chart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11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3" y="1932216"/>
            <a:ext cx="7263158" cy="26011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46600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Scrum planning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Scrum Chart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12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82" y="1877542"/>
            <a:ext cx="6865400" cy="224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02792" y="2938407"/>
            <a:ext cx="5640516" cy="1545511"/>
          </a:xfrm>
        </p:spPr>
        <p:txBody>
          <a:bodyPr>
            <a:noAutofit/>
          </a:bodyPr>
          <a:lstStyle/>
          <a:p>
            <a:r>
              <a:rPr lang="en-US" altLang="ko-KR" sz="138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SRS</a:t>
            </a:r>
            <a:endParaRPr lang="ko-KR" altLang="en-US" sz="13800" b="1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90422" y="476498"/>
            <a:ext cx="2784028" cy="44717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r>
              <a:rPr lang="en-US" altLang="ko-KR" sz="2870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ko-KR" altLang="en-US" sz="28700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15218" y="4006922"/>
            <a:ext cx="9194800" cy="180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316928" y="4179870"/>
            <a:ext cx="9194800" cy="10550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927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14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-322450" y="-112992"/>
            <a:ext cx="9285668" cy="1381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SRS Format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650436"/>
            <a:ext cx="7452658" cy="23502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1. Introduction</a:t>
            </a:r>
          </a:p>
          <a:p>
            <a:pPr lvl="1"/>
            <a:r>
              <a:rPr lang="en-US" altLang="ko-KR" sz="2000" dirty="0" smtClean="0"/>
              <a:t>Purpose</a:t>
            </a:r>
          </a:p>
          <a:p>
            <a:pPr lvl="1"/>
            <a:r>
              <a:rPr lang="en-US" altLang="ko-KR" sz="2000" dirty="0" smtClean="0"/>
              <a:t>Scope of Project</a:t>
            </a:r>
          </a:p>
          <a:p>
            <a:pPr lvl="1"/>
            <a:r>
              <a:rPr lang="en-US" altLang="ko-KR" sz="2000" dirty="0" smtClean="0"/>
              <a:t>Glossary</a:t>
            </a:r>
          </a:p>
          <a:p>
            <a:pPr lvl="1"/>
            <a:r>
              <a:rPr lang="en-US" altLang="ko-KR" sz="2000" dirty="0" smtClean="0"/>
              <a:t>Overview of Document</a:t>
            </a:r>
          </a:p>
        </p:txBody>
      </p:sp>
    </p:spTree>
    <p:extLst>
      <p:ext uri="{BB962C8B-B14F-4D97-AF65-F5344CB8AC3E}">
        <p14:creationId xmlns:p14="http://schemas.microsoft.com/office/powerpoint/2010/main" val="1537581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15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-322450" y="-112992"/>
            <a:ext cx="9285668" cy="1381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SRS Format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654852"/>
            <a:ext cx="7452658" cy="27900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2. Overall </a:t>
            </a:r>
            <a:r>
              <a:rPr lang="en-US" altLang="ko-KR" sz="2400" dirty="0"/>
              <a:t>Description</a:t>
            </a:r>
          </a:p>
          <a:p>
            <a:pPr lvl="1"/>
            <a:r>
              <a:rPr lang="en-US" altLang="ko-KR" sz="2000" dirty="0"/>
              <a:t>System Environment</a:t>
            </a:r>
          </a:p>
          <a:p>
            <a:pPr lvl="1"/>
            <a:r>
              <a:rPr lang="en-US" altLang="ko-KR" sz="2000" dirty="0"/>
              <a:t>User Characteristics</a:t>
            </a:r>
          </a:p>
          <a:p>
            <a:pPr lvl="1"/>
            <a:r>
              <a:rPr lang="en-US" altLang="ko-KR" sz="2000" dirty="0"/>
              <a:t>Use Cases</a:t>
            </a:r>
          </a:p>
          <a:p>
            <a:pPr lvl="2"/>
            <a:r>
              <a:rPr lang="en-US" altLang="ko-KR" sz="1800" dirty="0"/>
              <a:t>Use Case 1: </a:t>
            </a:r>
            <a:r>
              <a:rPr lang="en-US" altLang="ko-KR" sz="1800" dirty="0" smtClean="0"/>
              <a:t>Login System</a:t>
            </a:r>
            <a:endParaRPr lang="en-US" altLang="ko-KR" sz="1800" dirty="0"/>
          </a:p>
          <a:p>
            <a:pPr lvl="3"/>
            <a:r>
              <a:rPr lang="en-US" altLang="ko-KR" sz="1600" dirty="0"/>
              <a:t>Description</a:t>
            </a:r>
          </a:p>
          <a:p>
            <a:pPr lvl="3"/>
            <a:r>
              <a:rPr lang="en-US" altLang="ko-KR" sz="1600" dirty="0"/>
              <a:t>Use Case Diagram</a:t>
            </a:r>
          </a:p>
          <a:p>
            <a:pPr lvl="2"/>
            <a:r>
              <a:rPr lang="en-US" altLang="ko-KR" sz="1800" dirty="0"/>
              <a:t>Use Case 2</a:t>
            </a:r>
            <a:r>
              <a:rPr lang="en-US" altLang="ko-KR" sz="1800" dirty="0" smtClean="0"/>
              <a:t>: Main Page</a:t>
            </a:r>
            <a:endParaRPr lang="en-US" altLang="ko-KR" sz="1800" dirty="0"/>
          </a:p>
          <a:p>
            <a:pPr lvl="2"/>
            <a:r>
              <a:rPr lang="en-US" altLang="ko-KR" sz="1800" dirty="0" smtClean="0"/>
              <a:t>…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46623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650436"/>
            <a:ext cx="7452658" cy="23502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3. Requirements </a:t>
            </a:r>
            <a:r>
              <a:rPr lang="en-US" altLang="ko-KR" sz="2400" dirty="0"/>
              <a:t>Specification</a:t>
            </a:r>
          </a:p>
          <a:p>
            <a:pPr lvl="1"/>
            <a:r>
              <a:rPr lang="en-US" altLang="ko-KR" sz="2000" dirty="0"/>
              <a:t>Use Case1: </a:t>
            </a:r>
            <a:r>
              <a:rPr lang="en-US" altLang="ko-KR" sz="2000" dirty="0" smtClean="0"/>
              <a:t>Login System</a:t>
            </a:r>
            <a:endParaRPr lang="en-US" altLang="ko-KR" sz="2000" dirty="0"/>
          </a:p>
          <a:p>
            <a:pPr lvl="2"/>
            <a:r>
              <a:rPr lang="en-US" altLang="ko-KR" sz="1800" dirty="0"/>
              <a:t>Functional Requirement1: </a:t>
            </a:r>
            <a:r>
              <a:rPr lang="en-US" altLang="ko-KR" sz="1800" dirty="0" smtClean="0"/>
              <a:t>…</a:t>
            </a:r>
            <a:endParaRPr lang="en-US" altLang="ko-KR" sz="1800" dirty="0"/>
          </a:p>
          <a:p>
            <a:pPr lvl="2"/>
            <a:r>
              <a:rPr lang="en-US" altLang="ko-KR" sz="1800" dirty="0"/>
              <a:t>Functional Requirement2: </a:t>
            </a:r>
            <a:r>
              <a:rPr lang="en-US" altLang="ko-KR" sz="1800" dirty="0" smtClean="0"/>
              <a:t>…</a:t>
            </a:r>
            <a:endParaRPr lang="en-US" altLang="ko-KR" sz="1800" dirty="0"/>
          </a:p>
          <a:p>
            <a:pPr lvl="2"/>
            <a:r>
              <a:rPr lang="en-US" altLang="ko-KR" sz="1800" dirty="0"/>
              <a:t>…</a:t>
            </a:r>
          </a:p>
          <a:p>
            <a:pPr lvl="2"/>
            <a:r>
              <a:rPr lang="en-US" altLang="ko-KR" sz="1800" dirty="0"/>
              <a:t>Non-functional </a:t>
            </a:r>
            <a:r>
              <a:rPr lang="en-US" altLang="ko-KR" sz="1800" dirty="0" smtClean="0"/>
              <a:t>Requirement5: …</a:t>
            </a:r>
            <a:endParaRPr lang="en-US" altLang="ko-KR" sz="1800" dirty="0"/>
          </a:p>
          <a:p>
            <a:pPr lvl="2"/>
            <a:r>
              <a:rPr lang="en-US" altLang="ko-KR" sz="1800" dirty="0"/>
              <a:t>…</a:t>
            </a:r>
          </a:p>
          <a:p>
            <a:pPr lvl="1"/>
            <a:r>
              <a:rPr lang="en-US" altLang="ko-KR" sz="2000" dirty="0"/>
              <a:t>Use Case2: </a:t>
            </a:r>
            <a:r>
              <a:rPr lang="en-US" altLang="ko-KR" sz="2000" dirty="0" smtClean="0"/>
              <a:t>Main Page</a:t>
            </a:r>
            <a:endParaRPr lang="en-US" altLang="ko-KR" sz="2000" dirty="0"/>
          </a:p>
          <a:p>
            <a:pPr lvl="2"/>
            <a:r>
              <a:rPr lang="en-US" altLang="ko-KR" sz="1800" dirty="0" smtClean="0"/>
              <a:t>Functional Requirement1: …</a:t>
            </a:r>
          </a:p>
          <a:p>
            <a:pPr lvl="2"/>
            <a:r>
              <a:rPr lang="en-US" altLang="ko-KR" sz="1800" dirty="0" smtClean="0"/>
              <a:t>…</a:t>
            </a:r>
          </a:p>
          <a:p>
            <a:pPr lvl="1"/>
            <a:r>
              <a:rPr lang="en-US" altLang="ko-KR" sz="2000" dirty="0" smtClean="0"/>
              <a:t>…</a:t>
            </a:r>
            <a:endParaRPr lang="en-US" altLang="ko-KR" sz="2000" dirty="0"/>
          </a:p>
          <a:p>
            <a:pPr lvl="1"/>
            <a:r>
              <a:rPr lang="en-US" altLang="ko-KR" sz="2000" dirty="0"/>
              <a:t>Non Functional Requirements</a:t>
            </a:r>
          </a:p>
          <a:p>
            <a:pPr lvl="2"/>
            <a:r>
              <a:rPr lang="en-US" altLang="ko-KR" sz="1800" dirty="0"/>
              <a:t>non-functional requirements 1</a:t>
            </a:r>
          </a:p>
          <a:p>
            <a:pPr lvl="2"/>
            <a:r>
              <a:rPr lang="en-US" altLang="ko-KR" sz="1800" dirty="0"/>
              <a:t>non-functional requirements 2</a:t>
            </a:r>
          </a:p>
          <a:p>
            <a:pPr lvl="2"/>
            <a:r>
              <a:rPr lang="en-US" altLang="ko-KR" sz="1800" dirty="0" smtClean="0"/>
              <a:t>…</a:t>
            </a:r>
            <a:r>
              <a:rPr lang="en-US" altLang="ko-KR" sz="2283" dirty="0" smtClean="0"/>
              <a:t/>
            </a:r>
            <a:br>
              <a:rPr lang="en-US" altLang="ko-KR" sz="2283" dirty="0" smtClean="0"/>
            </a:br>
            <a:endParaRPr lang="en-US" altLang="ko-KR" sz="2283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-322452" y="4497847"/>
            <a:ext cx="9285668" cy="224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16390" y="4720175"/>
            <a:ext cx="8873544" cy="590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322452" y="1222207"/>
            <a:ext cx="9285668" cy="382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16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-322450" y="-112992"/>
            <a:ext cx="9285668" cy="1381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SRS Format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55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6111E-6 -2.71605E-6 L 1.86111E-6 -0.4367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17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-322450" y="-112992"/>
            <a:ext cx="9285668" cy="1381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SRS Format(Example)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019" y="1770967"/>
            <a:ext cx="3206726" cy="2841686"/>
          </a:xfrm>
          <a:prstGeom prst="rect">
            <a:avLst/>
          </a:prstGeom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94053" y="1380298"/>
            <a:ext cx="7452658" cy="2790042"/>
          </a:xfrm>
        </p:spPr>
        <p:txBody>
          <a:bodyPr>
            <a:noAutofit/>
          </a:bodyPr>
          <a:lstStyle/>
          <a:p>
            <a:r>
              <a:rPr lang="en-US" altLang="ko-KR" sz="1800" dirty="0" smtClean="0"/>
              <a:t>Functional requirement chart example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08343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1.</a:t>
            </a:r>
            <a:r>
              <a:rPr lang="en-US" altLang="ko-KR" dirty="0" smtClean="0"/>
              <a:t> Login/Logout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Use Case 1. Login/Logout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18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SeonWoong</a:t>
            </a:r>
            <a:r>
              <a:rPr lang="en-US" altLang="ko-KR" dirty="0" smtClean="0"/>
              <a:t>, Wu </a:t>
            </a:r>
            <a:r>
              <a:rPr lang="en-US" altLang="ko-KR" dirty="0" err="1" smtClean="0"/>
              <a:t>Zhiqiang</a:t>
            </a:r>
            <a:endParaRPr lang="ko-KR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298" y="1305025"/>
            <a:ext cx="3881034" cy="332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406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1.</a:t>
            </a:r>
            <a:r>
              <a:rPr lang="en-US" altLang="ko-KR" dirty="0" smtClean="0"/>
              <a:t> Login/Logout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Description(User Scenario)</a:t>
            </a:r>
          </a:p>
          <a:p>
            <a:endParaRPr lang="en-US" altLang="ko-KR" sz="1500" dirty="0"/>
          </a:p>
          <a:p>
            <a:pPr marL="0" indent="0">
              <a:buNone/>
            </a:pPr>
            <a:r>
              <a:rPr lang="en-US" altLang="ko-KR" sz="1500" dirty="0" smtClean="0"/>
              <a:t>Want to check information </a:t>
            </a:r>
          </a:p>
          <a:p>
            <a:pPr marL="0" indent="0">
              <a:buNone/>
            </a:pPr>
            <a:r>
              <a:rPr lang="en-US" altLang="ko-KR" sz="1500" dirty="0" smtClean="0"/>
              <a:t>-&gt;  1. Find Password 2. Input ID, Password </a:t>
            </a:r>
          </a:p>
          <a:p>
            <a:pPr marL="0" indent="0">
              <a:buNone/>
            </a:pPr>
            <a:r>
              <a:rPr lang="en-US" altLang="ko-KR" sz="1500" dirty="0" smtClean="0"/>
              <a:t>-&gt; Change password </a:t>
            </a:r>
          </a:p>
          <a:p>
            <a:pPr marL="0" indent="0">
              <a:buNone/>
            </a:pPr>
            <a:r>
              <a:rPr lang="en-US" altLang="ko-KR" sz="1500" dirty="0" smtClean="0"/>
              <a:t>-&gt; Log out</a:t>
            </a:r>
          </a:p>
          <a:p>
            <a:pPr marL="0" indent="0">
              <a:buNone/>
            </a:pPr>
            <a:endParaRPr lang="en-US" altLang="ko-KR" sz="1200" dirty="0" smtClean="0"/>
          </a:p>
          <a:p>
            <a:pPr marL="0" indent="0">
              <a:buNone/>
            </a:pP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19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SeonWoong</a:t>
            </a:r>
            <a:r>
              <a:rPr lang="en-US" altLang="ko-KR" dirty="0" smtClean="0"/>
              <a:t>, </a:t>
            </a:r>
            <a:r>
              <a:rPr lang="en-US" altLang="ko-KR" dirty="0" smtClean="0"/>
              <a:t>Wu </a:t>
            </a:r>
            <a:r>
              <a:rPr lang="en-US" altLang="ko-KR" dirty="0" err="1" smtClean="0"/>
              <a:t>Zhiqiang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83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266700" y="3691334"/>
            <a:ext cx="9194800" cy="1083072"/>
            <a:chOff x="-266700" y="3678634"/>
            <a:chExt cx="9194800" cy="1083072"/>
          </a:xfrm>
        </p:grpSpPr>
        <p:sp>
          <p:nvSpPr>
            <p:cNvPr id="7" name="제목 1"/>
            <p:cNvSpPr txBox="1">
              <a:spLocks/>
            </p:cNvSpPr>
            <p:nvPr/>
          </p:nvSpPr>
          <p:spPr>
            <a:xfrm>
              <a:off x="279996" y="3678634"/>
              <a:ext cx="5562004" cy="10830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648035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252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Roboto Black" panose="02000000000000000000" pitchFamily="2" charset="0"/>
                </a:defRPr>
              </a:lvl1pPr>
            </a:lstStyle>
            <a:p>
              <a:pPr algn="l"/>
              <a:r>
                <a:rPr lang="en-US" altLang="ko-KR" sz="5400" dirty="0" smtClean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I </a:t>
              </a:r>
              <a:r>
                <a:rPr lang="en-US" altLang="ko-KR" sz="4800" dirty="0" smtClean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n d e x</a:t>
              </a:r>
              <a:endParaRPr lang="ko-KR" altLang="en-US" sz="4800" dirty="0">
                <a:solidFill>
                  <a:schemeClr val="bg1"/>
                </a:solidFill>
                <a:latin typeface="Roboto Black" panose="02000000000000000000" pitchFamily="2" charset="0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-266700" y="4532511"/>
              <a:ext cx="9194800" cy="15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제목 1"/>
          <p:cNvSpPr txBox="1">
            <a:spLocks/>
          </p:cNvSpPr>
          <p:nvPr/>
        </p:nvSpPr>
        <p:spPr>
          <a:xfrm>
            <a:off x="406996" y="1333500"/>
            <a:ext cx="7276504" cy="287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r>
              <a:rPr lang="en-US" altLang="ko-KR" sz="3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About our Application</a:t>
            </a:r>
          </a:p>
          <a:p>
            <a:pPr algn="l"/>
            <a:r>
              <a:rPr lang="en-US" altLang="ko-KR" sz="3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Scrum</a:t>
            </a:r>
          </a:p>
          <a:p>
            <a:pPr algn="l"/>
            <a:r>
              <a:rPr lang="en-US" altLang="ko-KR" sz="3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SRS</a:t>
            </a:r>
          </a:p>
          <a:p>
            <a:pPr algn="l"/>
            <a:r>
              <a:rPr lang="en-US" altLang="ko-KR" sz="3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 Analysis Model</a:t>
            </a:r>
          </a:p>
          <a:p>
            <a:pPr algn="l"/>
            <a:endParaRPr lang="en-US" altLang="ko-KR" sz="32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endParaRPr lang="en-US" altLang="ko-KR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3488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9438E-6 4.93827E-7 L -4.19438E-6 -0.6672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entr" presetSubtype="4" fill="hold" grpId="0" nodeType="withEffect">
                                  <p:stCondLst>
                                    <p:cond delay="29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6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1.</a:t>
            </a:r>
            <a:r>
              <a:rPr lang="en-US" altLang="ko-KR" dirty="0" smtClean="0"/>
              <a:t> Login/Logout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Functional </a:t>
            </a:r>
            <a:r>
              <a:rPr lang="en-US" altLang="ko-KR" dirty="0"/>
              <a:t>Requirement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sz="1200" dirty="0" smtClean="0"/>
              <a:t> </a:t>
            </a:r>
            <a:r>
              <a:rPr lang="en-US" altLang="ko-KR" sz="1200" dirty="0" smtClean="0"/>
              <a:t> Log-in </a:t>
            </a:r>
          </a:p>
          <a:p>
            <a:pPr marL="0" indent="0">
              <a:buNone/>
            </a:pP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20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SeonWoong</a:t>
            </a:r>
            <a:r>
              <a:rPr lang="en-US" altLang="ko-KR" dirty="0" smtClean="0"/>
              <a:t>, </a:t>
            </a:r>
            <a:r>
              <a:rPr lang="en-US" altLang="ko-KR" dirty="0" smtClean="0"/>
              <a:t>Wu </a:t>
            </a:r>
            <a:r>
              <a:rPr lang="en-US" altLang="ko-KR" dirty="0" err="1" smtClean="0"/>
              <a:t>Zhiqiang</a:t>
            </a:r>
            <a:endParaRPr lang="ko-KR" altLang="en-US" dirty="0"/>
          </a:p>
        </p:txBody>
      </p:sp>
      <p:pic>
        <p:nvPicPr>
          <p:cNvPr id="5" name="Content Placeholder 10" descr="스크린샷 2016-04-18 오후 8.08.3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5" t="-44" r="410"/>
          <a:stretch>
            <a:fillRect/>
          </a:stretch>
        </p:blipFill>
        <p:spPr>
          <a:xfrm>
            <a:off x="586161" y="2084268"/>
            <a:ext cx="1663693" cy="2426218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548467" y="1886555"/>
          <a:ext cx="5807159" cy="2129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0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6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Precondition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/>
                          <a:ea typeface="바탕"/>
                        </a:rPr>
                        <a:t>User types ID and PW in each edit box and Sign in</a:t>
                      </a: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.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Basic Path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User </a:t>
                      </a:r>
                      <a:r>
                        <a:rPr lang="en-US" sz="1200" kern="100" dirty="0">
                          <a:effectLst/>
                          <a:latin typeface="Times New Roman"/>
                          <a:ea typeface="바탕"/>
                        </a:rPr>
                        <a:t>input his ID and password in edit </a:t>
                      </a: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box.</a:t>
                      </a:r>
                    </a:p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User </a:t>
                      </a:r>
                      <a:r>
                        <a:rPr lang="en-US" sz="1200" kern="100" dirty="0">
                          <a:effectLst/>
                          <a:latin typeface="Times New Roman"/>
                          <a:ea typeface="바탕"/>
                        </a:rPr>
                        <a:t>click the ‘Sign in’ button</a:t>
                      </a: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.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Alternative Path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In step 1, if student clicks the ‘Remember’ checkbox, the application should record the user ID and password in cookies.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In </a:t>
                      </a:r>
                      <a:r>
                        <a:rPr lang="en-US" sz="1200" kern="100" dirty="0">
                          <a:effectLst/>
                          <a:latin typeface="Times New Roman"/>
                          <a:ea typeface="바탕"/>
                        </a:rPr>
                        <a:t>step </a:t>
                      </a: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1, </a:t>
                      </a:r>
                      <a:r>
                        <a:rPr lang="en-US" sz="1200" kern="100" dirty="0">
                          <a:effectLst/>
                          <a:latin typeface="Times New Roman"/>
                          <a:ea typeface="바탕"/>
                        </a:rPr>
                        <a:t>if student forgot the password, </a:t>
                      </a: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User click the ‘Find Password</a:t>
                      </a:r>
                      <a:r>
                        <a:rPr lang="en-US" sz="1200" kern="100" dirty="0">
                          <a:effectLst/>
                          <a:latin typeface="Times New Roman"/>
                          <a:ea typeface="바탕"/>
                        </a:rPr>
                        <a:t>’ </a:t>
                      </a: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Button.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Postcondition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/>
                          <a:ea typeface="바탕"/>
                        </a:rPr>
                        <a:t>Show the </a:t>
                      </a:r>
                      <a:r>
                        <a:rPr lang="en-US" sz="1200" kern="100" dirty="0" err="1" smtClean="0">
                          <a:effectLst/>
                          <a:latin typeface="Times New Roman"/>
                          <a:ea typeface="바탕"/>
                        </a:rPr>
                        <a:t>Mainpage</a:t>
                      </a: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 to user</a:t>
                      </a:r>
                      <a:endParaRPr lang="en-US" sz="1200" kern="100" dirty="0" smtClean="0">
                        <a:effectLst/>
                        <a:latin typeface="Times New Roman"/>
                        <a:ea typeface="바탕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 flipH="1">
            <a:off x="1976342" y="2748770"/>
            <a:ext cx="45719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29613" y="2498121"/>
            <a:ext cx="5822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remember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63369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1.</a:t>
            </a:r>
            <a:r>
              <a:rPr lang="en-US" altLang="ko-KR" dirty="0" smtClean="0"/>
              <a:t> Login/Logout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Functional </a:t>
            </a:r>
            <a:r>
              <a:rPr lang="en-US" altLang="ko-KR" dirty="0"/>
              <a:t>Requirement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sz="1200" dirty="0" smtClean="0"/>
              <a:t> </a:t>
            </a:r>
            <a:r>
              <a:rPr lang="en-US" altLang="ko-KR" sz="1200" dirty="0" smtClean="0"/>
              <a:t> Find password </a:t>
            </a:r>
          </a:p>
          <a:p>
            <a:pPr marL="0" indent="0">
              <a:buNone/>
            </a:pP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21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SeonWoong</a:t>
            </a:r>
            <a:r>
              <a:rPr lang="en-US" altLang="ko-KR" dirty="0" smtClean="0"/>
              <a:t>, </a:t>
            </a:r>
            <a:r>
              <a:rPr lang="en-US" altLang="ko-KR" dirty="0" smtClean="0"/>
              <a:t>Wu </a:t>
            </a:r>
            <a:r>
              <a:rPr lang="en-US" altLang="ko-KR" dirty="0" err="1" smtClean="0"/>
              <a:t>Zhiqiang</a:t>
            </a:r>
            <a:endParaRPr lang="ko-KR" alt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548467" y="1886555"/>
          <a:ext cx="5807159" cy="167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0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6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Precondition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/>
                          <a:ea typeface="바탕"/>
                        </a:rPr>
                        <a:t>User </a:t>
                      </a: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is</a:t>
                      </a: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 in login page.</a:t>
                      </a:r>
                      <a:endParaRPr lang="en-US" sz="1200" kern="100" dirty="0" smtClean="0">
                        <a:effectLst/>
                        <a:latin typeface="Times New Roman"/>
                        <a:ea typeface="바탕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Basic Path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dirty="0" smtClean="0">
                          <a:effectLst/>
                          <a:latin typeface="Times New Roman"/>
                          <a:ea typeface="바탕"/>
                        </a:rPr>
                        <a:t>Input </a:t>
                      </a:r>
                      <a:r>
                        <a:rPr lang="en-US" sz="1200" dirty="0">
                          <a:effectLst/>
                          <a:latin typeface="Times New Roman"/>
                          <a:ea typeface="바탕"/>
                        </a:rPr>
                        <a:t>the User’s </a:t>
                      </a:r>
                      <a:r>
                        <a:rPr lang="en-US" sz="1200" dirty="0" smtClean="0">
                          <a:effectLst/>
                          <a:latin typeface="Times New Roman"/>
                          <a:ea typeface="바탕"/>
                        </a:rPr>
                        <a:t>name</a:t>
                      </a:r>
                    </a:p>
                    <a:p>
                      <a:pPr marL="228600" indent="-228600" algn="just"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dirty="0" smtClean="0">
                          <a:effectLst/>
                          <a:latin typeface="Times New Roman"/>
                          <a:ea typeface="바탕"/>
                        </a:rPr>
                        <a:t>Input the</a:t>
                      </a:r>
                      <a:r>
                        <a:rPr lang="en-US" sz="1200" baseline="0" dirty="0" smtClean="0">
                          <a:effectLst/>
                          <a:latin typeface="Times New Roman"/>
                          <a:ea typeface="바탕"/>
                        </a:rPr>
                        <a:t> User’s Student ID</a:t>
                      </a:r>
                    </a:p>
                    <a:p>
                      <a:pPr marL="228600" indent="-228600" algn="just"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baseline="0" dirty="0" smtClean="0">
                          <a:effectLst/>
                          <a:latin typeface="Times New Roman"/>
                          <a:ea typeface="바탕"/>
                        </a:rPr>
                        <a:t>Click the Find button</a:t>
                      </a:r>
                      <a:endParaRPr lang="en-US" sz="1200" dirty="0" smtClean="0">
                        <a:effectLst/>
                        <a:latin typeface="Times New Roman"/>
                        <a:ea typeface="바탕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Alternative Path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In step 3, if user clicks the ‘Back button’, Go to Login</a:t>
                      </a: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 Page</a:t>
                      </a: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.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Postcondition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/>
                          <a:ea typeface="바탕"/>
                        </a:rPr>
                        <a:t>Show the </a:t>
                      </a: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user’s pass</a:t>
                      </a: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word</a:t>
                      </a:r>
                      <a:endParaRPr lang="en-US" sz="1200" kern="100" dirty="0" smtClean="0">
                        <a:effectLst/>
                        <a:latin typeface="Times New Roman"/>
                        <a:ea typeface="바탕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" name="Picture 9" descr="스크린샷 2016-04-18 오후 8.05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92" y="2033949"/>
            <a:ext cx="1659807" cy="243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0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1.</a:t>
            </a:r>
            <a:r>
              <a:rPr lang="en-US" altLang="ko-KR" dirty="0" smtClean="0"/>
              <a:t> Login/Logout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Functional </a:t>
            </a:r>
            <a:r>
              <a:rPr lang="en-US" altLang="ko-KR" dirty="0"/>
              <a:t>Requirement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sz="1200" dirty="0" smtClean="0"/>
              <a:t> </a:t>
            </a:r>
            <a:r>
              <a:rPr lang="en-US" altLang="ko-KR" sz="1200" dirty="0" smtClean="0"/>
              <a:t> Change password</a:t>
            </a:r>
          </a:p>
          <a:p>
            <a:pPr marL="0" indent="0">
              <a:buNone/>
            </a:pP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22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SeonWoong</a:t>
            </a:r>
            <a:r>
              <a:rPr lang="en-US" altLang="ko-KR" dirty="0" smtClean="0"/>
              <a:t>, </a:t>
            </a:r>
            <a:r>
              <a:rPr lang="en-US" altLang="ko-KR" dirty="0" smtClean="0"/>
              <a:t>Wu </a:t>
            </a:r>
            <a:r>
              <a:rPr lang="en-US" altLang="ko-KR" dirty="0" err="1" smtClean="0"/>
              <a:t>Zhiqiang</a:t>
            </a:r>
            <a:endParaRPr lang="ko-KR" alt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681069"/>
              </p:ext>
            </p:extLst>
          </p:nvPr>
        </p:nvGraphicFramePr>
        <p:xfrm>
          <a:off x="2548467" y="1886555"/>
          <a:ext cx="5807159" cy="2194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0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6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Precondition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/>
                          <a:ea typeface="바탕"/>
                        </a:rPr>
                        <a:t>User </a:t>
                      </a: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already</a:t>
                      </a: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 log in.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Basic Path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User is</a:t>
                      </a: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 in </a:t>
                      </a:r>
                      <a:r>
                        <a:rPr lang="en-US" sz="1200" kern="100" baseline="0" dirty="0" err="1" smtClean="0">
                          <a:effectLst/>
                          <a:latin typeface="Times New Roman"/>
                          <a:ea typeface="바탕"/>
                        </a:rPr>
                        <a:t>mainpage</a:t>
                      </a:r>
                      <a:endParaRPr lang="en-US" sz="1200" kern="100" baseline="0" dirty="0" smtClean="0">
                        <a:effectLst/>
                        <a:latin typeface="Times New Roman"/>
                        <a:ea typeface="바탕"/>
                      </a:endParaRPr>
                    </a:p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User click the ‘Change PW’.</a:t>
                      </a:r>
                    </a:p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User go to Change PW page.</a:t>
                      </a:r>
                      <a:endParaRPr lang="en-US" sz="1200" kern="100" dirty="0" smtClean="0">
                        <a:effectLst/>
                        <a:latin typeface="Times New Roman"/>
                        <a:ea typeface="바탕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Alternative Path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In </a:t>
                      </a:r>
                      <a:r>
                        <a:rPr lang="en-US" sz="1200" kern="100" dirty="0">
                          <a:effectLst/>
                          <a:latin typeface="Times New Roman"/>
                          <a:ea typeface="바탕"/>
                        </a:rPr>
                        <a:t>step </a:t>
                      </a: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3, </a:t>
                      </a:r>
                      <a:r>
                        <a:rPr lang="en-US" sz="1200" kern="100" dirty="0">
                          <a:effectLst/>
                          <a:latin typeface="Times New Roman"/>
                          <a:ea typeface="바탕"/>
                        </a:rPr>
                        <a:t>if </a:t>
                      </a: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user clicks the ‘</a:t>
                      </a: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Cancel</a:t>
                      </a: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 </a:t>
                      </a: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button’, show the             </a:t>
                      </a:r>
                      <a:r>
                        <a:rPr lang="en-US" sz="1200" kern="100" baseline="0" dirty="0" err="1" smtClean="0">
                          <a:effectLst/>
                          <a:latin typeface="Times New Roman"/>
                          <a:ea typeface="바탕"/>
                        </a:rPr>
                        <a:t>Mainpage</a:t>
                      </a: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.</a:t>
                      </a:r>
                      <a:endParaRPr lang="en-US" sz="1200" kern="100" dirty="0" smtClean="0">
                        <a:effectLst/>
                        <a:latin typeface="Times New Roman"/>
                        <a:ea typeface="바탕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Postcondition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Show Congratulation message.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After</a:t>
                      </a: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 2 second, Show the </a:t>
                      </a:r>
                      <a:r>
                        <a:rPr lang="en-US" sz="1200" kern="100" baseline="0" dirty="0" err="1" smtClean="0">
                          <a:effectLst/>
                          <a:latin typeface="Times New Roman"/>
                          <a:ea typeface="바탕"/>
                        </a:rPr>
                        <a:t>Mainpage</a:t>
                      </a: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.</a:t>
                      </a:r>
                      <a:endParaRPr lang="en-US" sz="1200" kern="100" dirty="0" smtClean="0">
                        <a:effectLst/>
                        <a:latin typeface="Times New Roman"/>
                        <a:ea typeface="바탕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" name="Picture 9" descr="스크린샷 2016-04-18 오후 8.19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4" y="2012661"/>
            <a:ext cx="1646944" cy="240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5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1.</a:t>
            </a:r>
            <a:r>
              <a:rPr lang="en-US" altLang="ko-KR" dirty="0" smtClean="0"/>
              <a:t> Login/Logout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Functional </a:t>
            </a:r>
            <a:r>
              <a:rPr lang="en-US" altLang="ko-KR" dirty="0"/>
              <a:t>Requirement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sz="1200" dirty="0" smtClean="0"/>
              <a:t> </a:t>
            </a:r>
            <a:r>
              <a:rPr lang="en-US" altLang="ko-KR" sz="1200" dirty="0" smtClean="0"/>
              <a:t> Logout</a:t>
            </a:r>
          </a:p>
          <a:p>
            <a:pPr marL="0" indent="0">
              <a:buNone/>
            </a:pP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23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SeonWoong</a:t>
            </a:r>
            <a:r>
              <a:rPr lang="en-US" altLang="ko-KR" dirty="0" smtClean="0"/>
              <a:t>, </a:t>
            </a:r>
            <a:r>
              <a:rPr lang="en-US" altLang="ko-KR" dirty="0" smtClean="0"/>
              <a:t>Wu </a:t>
            </a:r>
            <a:r>
              <a:rPr lang="en-US" altLang="ko-KR" dirty="0" err="1" smtClean="0"/>
              <a:t>Zhiqiang</a:t>
            </a:r>
            <a:endParaRPr lang="ko-KR" alt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548467" y="1886555"/>
          <a:ext cx="5807159" cy="1890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0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6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Precondition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User</a:t>
                      </a: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 already log in this system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User is in </a:t>
                      </a:r>
                      <a:r>
                        <a:rPr lang="en-US" sz="1200" kern="100" baseline="0" dirty="0" err="1" smtClean="0">
                          <a:effectLst/>
                          <a:latin typeface="Times New Roman"/>
                          <a:ea typeface="바탕"/>
                        </a:rPr>
                        <a:t>Mainpage</a:t>
                      </a:r>
                      <a:endParaRPr lang="en-US" sz="1200" kern="100" baseline="0" dirty="0" smtClean="0">
                        <a:effectLst/>
                        <a:latin typeface="Times New Roman"/>
                        <a:ea typeface="바탕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Basic Path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User Log</a:t>
                      </a: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 in the system</a:t>
                      </a:r>
                    </a:p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00" baseline="0" dirty="0" smtClean="0">
                          <a:effectLst/>
                          <a:latin typeface="Times New Roman"/>
                          <a:ea typeface="바탕"/>
                        </a:rPr>
                        <a:t>User click ‘Logout button’.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Alternative Path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200" kern="100" dirty="0" smtClean="0">
                        <a:effectLst/>
                        <a:latin typeface="Times New Roman"/>
                        <a:ea typeface="바탕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Postcondition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Times New Roman"/>
                          <a:ea typeface="바탕"/>
                        </a:rPr>
                        <a:t>Clean up the user information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7" descr="스크린샷 2016-04-21 오후 10.58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06" y="2013535"/>
            <a:ext cx="1617884" cy="21990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1167" y="3968590"/>
            <a:ext cx="417780" cy="200055"/>
          </a:xfrm>
          <a:prstGeom prst="rect">
            <a:avLst/>
          </a:prstGeom>
          <a:solidFill>
            <a:srgbClr val="719ADD"/>
          </a:solidFill>
        </p:spPr>
        <p:txBody>
          <a:bodyPr wrap="square" rtlCol="0">
            <a:spAutoFit/>
          </a:bodyPr>
          <a:lstStyle/>
          <a:p>
            <a:r>
              <a:rPr lang="en-US" sz="700" dirty="0" err="1" smtClean="0"/>
              <a:t>Jaems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59967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1.</a:t>
            </a:r>
            <a:r>
              <a:rPr lang="en-US" altLang="ko-KR" dirty="0" smtClean="0"/>
              <a:t> Login/Logout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24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SeonWoong</a:t>
            </a:r>
            <a:r>
              <a:rPr lang="en-US" altLang="ko-KR" dirty="0" smtClean="0"/>
              <a:t>, </a:t>
            </a:r>
            <a:r>
              <a:rPr lang="en-US" altLang="ko-KR" dirty="0" smtClean="0"/>
              <a:t>Wu </a:t>
            </a:r>
            <a:r>
              <a:rPr lang="en-US" altLang="ko-KR" dirty="0" err="1" smtClean="0"/>
              <a:t>Zhiqiang</a:t>
            </a:r>
            <a:endParaRPr lang="ko-KR" altLang="en-US" dirty="0"/>
          </a:p>
        </p:txBody>
      </p:sp>
      <p:pic>
        <p:nvPicPr>
          <p:cNvPr id="7" name="Picture 6" descr="스크린샷 2016-04-18 오후 8.05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478" y="2167628"/>
            <a:ext cx="1659807" cy="2430208"/>
          </a:xfrm>
          <a:prstGeom prst="rect">
            <a:avLst/>
          </a:prstGeom>
        </p:spPr>
      </p:pic>
      <p:pic>
        <p:nvPicPr>
          <p:cNvPr id="11" name="Content Placeholder 10" descr="스크린샷 2016-04-18 오후 8.08.34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5" t="-44" r="410"/>
          <a:stretch>
            <a:fillRect/>
          </a:stretch>
        </p:blipFill>
        <p:spPr>
          <a:xfrm>
            <a:off x="0" y="2171618"/>
            <a:ext cx="1663693" cy="2426218"/>
          </a:xfrm>
        </p:spPr>
      </p:pic>
      <p:pic>
        <p:nvPicPr>
          <p:cNvPr id="12" name="Picture 11" descr="스크린샷 2016-04-18 오후 8.10.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001" y="2188113"/>
            <a:ext cx="1658786" cy="2409934"/>
          </a:xfrm>
          <a:prstGeom prst="rect">
            <a:avLst/>
          </a:prstGeom>
        </p:spPr>
      </p:pic>
      <p:pic>
        <p:nvPicPr>
          <p:cNvPr id="15" name="Picture 14" descr="스크린샷 2016-04-18 오후 8.19.0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262" y="2179760"/>
            <a:ext cx="1646944" cy="24017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8891" y="1244884"/>
            <a:ext cx="29097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100" dirty="0"/>
          </a:p>
          <a:p>
            <a:r>
              <a:rPr lang="en-US" altLang="ko-KR" dirty="0"/>
              <a:t>Non-Functional Requirement</a:t>
            </a:r>
          </a:p>
          <a:p>
            <a:r>
              <a:rPr lang="en-US" altLang="ko-KR" sz="1100" dirty="0"/>
              <a:t>Easy to know, Simple</a:t>
            </a:r>
          </a:p>
          <a:p>
            <a:endParaRPr lang="en-US" dirty="0"/>
          </a:p>
        </p:txBody>
      </p:sp>
      <p:pic>
        <p:nvPicPr>
          <p:cNvPr id="13" name="Picture 12" descr="스크린샷 2016-04-21 오후 10.58.0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356" y="2172278"/>
            <a:ext cx="1739608" cy="236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8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2.</a:t>
            </a:r>
            <a:r>
              <a:rPr lang="en-US" altLang="ko-KR" dirty="0" smtClean="0"/>
              <a:t> Main 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378344"/>
          </a:xfrm>
        </p:spPr>
        <p:txBody>
          <a:bodyPr/>
          <a:lstStyle/>
          <a:p>
            <a:r>
              <a:rPr lang="en-US" altLang="ko-KR" dirty="0" smtClean="0"/>
              <a:t>Use Case Diagram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25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49" y="1848766"/>
            <a:ext cx="4263866" cy="28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511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2.</a:t>
            </a:r>
            <a:r>
              <a:rPr lang="en-US" altLang="ko-KR" dirty="0" smtClean="0"/>
              <a:t> Main 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378344"/>
          </a:xfrm>
        </p:spPr>
        <p:txBody>
          <a:bodyPr/>
          <a:lstStyle/>
          <a:p>
            <a:r>
              <a:rPr lang="en-US" altLang="ko-KR" dirty="0" smtClean="0"/>
              <a:t>Description(User </a:t>
            </a:r>
            <a:r>
              <a:rPr lang="en-US" altLang="ko-KR" dirty="0"/>
              <a:t>Scenario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26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3584472" y="2420626"/>
            <a:ext cx="1471555" cy="950399"/>
            <a:chOff x="3584472" y="2420626"/>
            <a:chExt cx="1471555" cy="950399"/>
          </a:xfrm>
        </p:grpSpPr>
        <p:sp>
          <p:nvSpPr>
            <p:cNvPr id="10" name="내용 개체 틀 2"/>
            <p:cNvSpPr txBox="1">
              <a:spLocks/>
            </p:cNvSpPr>
            <p:nvPr/>
          </p:nvSpPr>
          <p:spPr>
            <a:xfrm>
              <a:off x="3680366" y="2420626"/>
              <a:ext cx="1279769" cy="7914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b="1" dirty="0" smtClean="0"/>
                <a:t>Login</a:t>
              </a:r>
            </a:p>
            <a:p>
              <a:pPr marL="0" indent="0" algn="ctr">
                <a:buNone/>
              </a:pPr>
              <a:r>
                <a:rPr lang="en-US" altLang="ko-KR" b="1" dirty="0" smtClean="0"/>
                <a:t>Succeed</a:t>
              </a:r>
              <a:endParaRPr lang="ko-KR" altLang="en-US" b="1" dirty="0"/>
            </a:p>
          </p:txBody>
        </p:sp>
        <p:sp>
          <p:nvSpPr>
            <p:cNvPr id="11" name="오른쪽 화살표 10"/>
            <p:cNvSpPr/>
            <p:nvPr/>
          </p:nvSpPr>
          <p:spPr>
            <a:xfrm>
              <a:off x="3584472" y="3143801"/>
              <a:ext cx="1471555" cy="227224"/>
            </a:xfrm>
            <a:prstGeom prst="rightArrow">
              <a:avLst>
                <a:gd name="adj1" fmla="val 50000"/>
                <a:gd name="adj2" fmla="val 680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5331869" y="1846318"/>
            <a:ext cx="1541339" cy="2689493"/>
            <a:chOff x="5071309" y="1848766"/>
            <a:chExt cx="1541339" cy="2689493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5202093" y="4159915"/>
              <a:ext cx="1279769" cy="3783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 smtClean="0"/>
                <a:t>Main Page</a:t>
              </a: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1309" y="1848766"/>
              <a:ext cx="1541339" cy="2308701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1663648" y="1846317"/>
            <a:ext cx="1547954" cy="2687046"/>
            <a:chOff x="1663648" y="1846317"/>
            <a:chExt cx="1547954" cy="2687046"/>
          </a:xfrm>
        </p:grpSpPr>
        <p:sp>
          <p:nvSpPr>
            <p:cNvPr id="7" name="내용 개체 틀 2"/>
            <p:cNvSpPr txBox="1">
              <a:spLocks/>
            </p:cNvSpPr>
            <p:nvPr/>
          </p:nvSpPr>
          <p:spPr>
            <a:xfrm>
              <a:off x="1797741" y="4155019"/>
              <a:ext cx="1279769" cy="3783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 smtClean="0"/>
                <a:t>Login Page</a:t>
              </a:r>
              <a:endParaRPr lang="ko-KR" altLang="en-US" dirty="0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3648" y="1846317"/>
              <a:ext cx="1547954" cy="2308701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3647731" y="3591418"/>
            <a:ext cx="2740191" cy="791410"/>
            <a:chOff x="3647731" y="3591418"/>
            <a:chExt cx="2740191" cy="791410"/>
          </a:xfrm>
        </p:grpSpPr>
        <p:grpSp>
          <p:nvGrpSpPr>
            <p:cNvPr id="13" name="그룹 12"/>
            <p:cNvGrpSpPr/>
            <p:nvPr/>
          </p:nvGrpSpPr>
          <p:grpSpPr>
            <a:xfrm>
              <a:off x="3647731" y="3591418"/>
              <a:ext cx="1610612" cy="791410"/>
              <a:chOff x="3583336" y="3552781"/>
              <a:chExt cx="1610612" cy="791410"/>
            </a:xfrm>
          </p:grpSpPr>
          <p:sp>
            <p:nvSpPr>
              <p:cNvPr id="15" name="오른쪽 화살표 14"/>
              <p:cNvSpPr/>
              <p:nvPr/>
            </p:nvSpPr>
            <p:spPr>
              <a:xfrm>
                <a:off x="3722393" y="3771487"/>
                <a:ext cx="1471555" cy="227224"/>
              </a:xfrm>
              <a:prstGeom prst="rightArrow">
                <a:avLst>
                  <a:gd name="adj1" fmla="val 50000"/>
                  <a:gd name="adj2" fmla="val 6807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내용 개체 틀 2"/>
              <p:cNvSpPr txBox="1">
                <a:spLocks/>
              </p:cNvSpPr>
              <p:nvPr/>
            </p:nvSpPr>
            <p:spPr>
              <a:xfrm>
                <a:off x="3583336" y="3552781"/>
                <a:ext cx="1604403" cy="791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62009" indent="-162009" algn="l" defTabSz="648035" rtl="0" eaLnBrk="1" latinLnBrk="1" hangingPunct="1">
                  <a:lnSpc>
                    <a:spcPct val="90000"/>
                  </a:lnSpc>
                  <a:spcBef>
                    <a:spcPts val="709"/>
                  </a:spcBef>
                  <a:buFont typeface="Arial" panose="020B0604020202020204" pitchFamily="34" charset="0"/>
                  <a:buChar char="•"/>
                  <a:defRPr sz="1984" kern="1200" baseline="0">
                    <a:solidFill>
                      <a:schemeClr val="tx1"/>
                    </a:solidFill>
                    <a:latin typeface="+mn-lt"/>
                    <a:ea typeface="나눔고딕" panose="020D0604000000000000" pitchFamily="50" charset="-127"/>
                    <a:cs typeface="Roboto Light" panose="02000000000000000000" pitchFamily="2" charset="0"/>
                  </a:defRPr>
                </a:lvl1pPr>
                <a:lvl2pPr marL="486026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70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44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4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34062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58079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2097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06115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0132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54150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600" b="1" dirty="0" smtClean="0"/>
                  <a:t>Manager</a:t>
                </a:r>
                <a:r>
                  <a:rPr lang="en-US" altLang="ko-KR" sz="1600" b="1" dirty="0"/>
                  <a:t> </a:t>
                </a:r>
                <a:r>
                  <a:rPr lang="en-US" altLang="ko-KR" sz="1600" b="1" dirty="0" smtClean="0"/>
                  <a:t>Login</a:t>
                </a:r>
                <a:endParaRPr lang="ko-KR" altLang="en-US" sz="1600" b="1" dirty="0"/>
              </a:p>
            </p:txBody>
          </p: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56424" y="3729225"/>
              <a:ext cx="931498" cy="373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681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2.</a:t>
            </a:r>
            <a:r>
              <a:rPr lang="en-US" altLang="ko-KR" dirty="0" smtClean="0"/>
              <a:t> Main 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378344"/>
          </a:xfrm>
        </p:spPr>
        <p:txBody>
          <a:bodyPr/>
          <a:lstStyle/>
          <a:p>
            <a:r>
              <a:rPr lang="en-US" altLang="ko-KR" dirty="0" smtClean="0"/>
              <a:t>Requirements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27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905" y="1849295"/>
            <a:ext cx="1775099" cy="265884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027" y="2874067"/>
            <a:ext cx="610084" cy="6837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459" y="1747563"/>
            <a:ext cx="788901" cy="7573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606" y="2296477"/>
            <a:ext cx="904607" cy="75734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9491" y="1747563"/>
            <a:ext cx="757345" cy="75734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548" y="3191185"/>
            <a:ext cx="589046" cy="652158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5483448" y="3830464"/>
            <a:ext cx="744679" cy="838453"/>
            <a:chOff x="6387417" y="3776565"/>
            <a:chExt cx="674330" cy="759246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87591" y="3776565"/>
              <a:ext cx="495300" cy="457200"/>
            </a:xfrm>
            <a:prstGeom prst="rect">
              <a:avLst/>
            </a:prstGeom>
          </p:spPr>
        </p:pic>
        <p:sp>
          <p:nvSpPr>
            <p:cNvPr id="56" name="내용 개체 틀 2"/>
            <p:cNvSpPr txBox="1">
              <a:spLocks/>
            </p:cNvSpPr>
            <p:nvPr/>
          </p:nvSpPr>
          <p:spPr>
            <a:xfrm>
              <a:off x="6387417" y="4174789"/>
              <a:ext cx="674330" cy="3610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Logout</a:t>
              </a: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6515" y="4039774"/>
            <a:ext cx="931498" cy="3738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8665" y="3721994"/>
            <a:ext cx="1692158" cy="67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28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16" y="1268016"/>
            <a:ext cx="5997331" cy="326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005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29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16" y="1268016"/>
            <a:ext cx="5997331" cy="32675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7769" y="1318740"/>
            <a:ext cx="8265226" cy="327759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909983" y="2104513"/>
            <a:ext cx="7043432" cy="1235014"/>
            <a:chOff x="1183115" y="2130889"/>
            <a:chExt cx="7043432" cy="123501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115" y="2130889"/>
              <a:ext cx="1235014" cy="123501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137562" y="2722301"/>
              <a:ext cx="59939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 smtClean="0"/>
                <a:t>Student or Master logins the application</a:t>
              </a:r>
              <a:endParaRPr kumimoji="1" lang="ko-KR" altLang="en-US" sz="2800" dirty="0"/>
            </a:p>
          </p:txBody>
        </p:sp>
        <p:cxnSp>
          <p:nvCxnSpPr>
            <p:cNvPr id="10" name="직선 연결선[R] 9"/>
            <p:cNvCxnSpPr/>
            <p:nvPr/>
          </p:nvCxnSpPr>
          <p:spPr>
            <a:xfrm>
              <a:off x="2090058" y="3209025"/>
              <a:ext cx="613648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664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41128" y="1830486"/>
            <a:ext cx="5562004" cy="1083072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About our application</a:t>
            </a:r>
            <a:endParaRPr lang="ko-KR" altLang="en-US" dirty="0">
              <a:solidFill>
                <a:schemeClr val="bg1"/>
              </a:solidFill>
              <a:latin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65100" y="1116211"/>
            <a:ext cx="9194800" cy="15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0" y="263822"/>
            <a:ext cx="2784028" cy="44717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r>
              <a:rPr lang="en-US" altLang="ko-KR" sz="2390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ko-KR" altLang="en-US" sz="23900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4769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30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24" y="1837592"/>
            <a:ext cx="3227099" cy="242667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1362808"/>
            <a:ext cx="2743199" cy="237392"/>
            <a:chOff x="1" y="1362808"/>
            <a:chExt cx="2558561" cy="23739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5" name="육각형[H] 4"/>
            <p:cNvSpPr/>
            <p:nvPr/>
          </p:nvSpPr>
          <p:spPr>
            <a:xfrm>
              <a:off x="2282092" y="1362808"/>
              <a:ext cx="276470" cy="2373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" y="1362808"/>
              <a:ext cx="2356337" cy="2373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318848"/>
            <a:ext cx="2892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 smtClean="0"/>
              <a:t>1/3. In the List Page</a:t>
            </a:r>
            <a:r>
              <a:rPr kumimoji="1" lang="en-US" altLang="ko-KR" sz="1100" dirty="0" smtClean="0"/>
              <a:t> (BBS main page)</a:t>
            </a:r>
            <a:endParaRPr kumimoji="1" lang="ko-KR" altLang="en-US" sz="11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031" y="1703238"/>
            <a:ext cx="1475963" cy="2628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grpSp>
        <p:nvGrpSpPr>
          <p:cNvPr id="29" name="그룹 28"/>
          <p:cNvGrpSpPr/>
          <p:nvPr/>
        </p:nvGrpSpPr>
        <p:grpSpPr>
          <a:xfrm>
            <a:off x="3800698" y="1626625"/>
            <a:ext cx="1724627" cy="2818053"/>
            <a:chOff x="3800698" y="1626625"/>
            <a:chExt cx="1724627" cy="2818053"/>
          </a:xfrm>
        </p:grpSpPr>
        <p:sp>
          <p:nvSpPr>
            <p:cNvPr id="20" name="직사각형 19"/>
            <p:cNvSpPr/>
            <p:nvPr/>
          </p:nvSpPr>
          <p:spPr>
            <a:xfrm>
              <a:off x="3800698" y="1626625"/>
              <a:ext cx="1724627" cy="2818053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rgbClr val="9DC3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 w="28575">
                  <a:solidFill>
                    <a:schemeClr val="tx1"/>
                  </a:solidFill>
                  <a:prstDash val="sysDash"/>
                </a:ln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4356664" y="1860388"/>
              <a:ext cx="456255" cy="176403"/>
            </a:xfrm>
            <a:prstGeom prst="roundRect">
              <a:avLst/>
            </a:prstGeom>
            <a:solidFill>
              <a:schemeClr val="bg2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887381" y="2582523"/>
            <a:ext cx="1649519" cy="691809"/>
            <a:chOff x="1726473" y="1584494"/>
            <a:chExt cx="1649519" cy="691809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473" y="1584494"/>
              <a:ext cx="315557" cy="315557"/>
            </a:xfrm>
            <a:prstGeom prst="rect">
              <a:avLst/>
            </a:prstGeom>
          </p:spPr>
        </p:pic>
        <p:cxnSp>
          <p:nvCxnSpPr>
            <p:cNvPr id="35" name="직선 연결선[R] 34"/>
            <p:cNvCxnSpPr/>
            <p:nvPr/>
          </p:nvCxnSpPr>
          <p:spPr>
            <a:xfrm>
              <a:off x="1779080" y="1854507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946516" y="1614583"/>
              <a:ext cx="142947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300" b="1" dirty="0" smtClean="0"/>
                <a:t>Pre-con.  </a:t>
              </a:r>
              <a:r>
                <a:rPr kumimoji="1" lang="en-US" altLang="ko-KR" sz="1200" dirty="0" smtClean="0"/>
                <a:t>Student accesses into a bulletin board page   </a:t>
              </a:r>
              <a:endParaRPr kumimoji="1" lang="ko-KR" altLang="en-US" sz="1200" dirty="0"/>
            </a:p>
          </p:txBody>
        </p:sp>
        <p:cxnSp>
          <p:nvCxnSpPr>
            <p:cNvPr id="37" name="직선 연결선[R] 36"/>
            <p:cNvCxnSpPr/>
            <p:nvPr/>
          </p:nvCxnSpPr>
          <p:spPr>
            <a:xfrm>
              <a:off x="1788738" y="2029975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/>
            <p:cNvCxnSpPr/>
            <p:nvPr/>
          </p:nvCxnSpPr>
          <p:spPr>
            <a:xfrm>
              <a:off x="1822384" y="2220595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40014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31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24" y="1837592"/>
            <a:ext cx="3227099" cy="242667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1362808"/>
            <a:ext cx="2743199" cy="237392"/>
            <a:chOff x="1" y="1362808"/>
            <a:chExt cx="2558561" cy="23739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5" name="육각형[H] 4"/>
            <p:cNvSpPr/>
            <p:nvPr/>
          </p:nvSpPr>
          <p:spPr>
            <a:xfrm>
              <a:off x="2282092" y="1362808"/>
              <a:ext cx="276470" cy="2373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" y="1362808"/>
              <a:ext cx="2356337" cy="2373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318848"/>
            <a:ext cx="2892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 smtClean="0"/>
              <a:t>1/3. In the List Page</a:t>
            </a:r>
            <a:r>
              <a:rPr kumimoji="1" lang="en-US" altLang="ko-KR" sz="1100" dirty="0" smtClean="0"/>
              <a:t> (BBS main page)</a:t>
            </a:r>
            <a:endParaRPr kumimoji="1" lang="ko-KR" altLang="en-US" sz="11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031" y="1703238"/>
            <a:ext cx="1475963" cy="2628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grpSp>
        <p:nvGrpSpPr>
          <p:cNvPr id="29" name="그룹 28"/>
          <p:cNvGrpSpPr/>
          <p:nvPr/>
        </p:nvGrpSpPr>
        <p:grpSpPr>
          <a:xfrm>
            <a:off x="3800698" y="1626625"/>
            <a:ext cx="1724627" cy="2818053"/>
            <a:chOff x="3800698" y="1626625"/>
            <a:chExt cx="1724627" cy="2818053"/>
          </a:xfrm>
        </p:grpSpPr>
        <p:sp>
          <p:nvSpPr>
            <p:cNvPr id="20" name="직사각형 19"/>
            <p:cNvSpPr/>
            <p:nvPr/>
          </p:nvSpPr>
          <p:spPr>
            <a:xfrm>
              <a:off x="3800698" y="1626625"/>
              <a:ext cx="1724627" cy="2818053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rgbClr val="9DC3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 w="28575">
                  <a:solidFill>
                    <a:schemeClr val="tx1"/>
                  </a:solidFill>
                  <a:prstDash val="sysDash"/>
                </a:ln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4356664" y="1860388"/>
              <a:ext cx="456255" cy="176403"/>
            </a:xfrm>
            <a:prstGeom prst="roundRect">
              <a:avLst/>
            </a:prstGeom>
            <a:solidFill>
              <a:schemeClr val="bg2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636803" y="3717261"/>
            <a:ext cx="1139381" cy="751064"/>
            <a:chOff x="617271" y="1502519"/>
            <a:chExt cx="1887890" cy="1824871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264" y="1502519"/>
              <a:ext cx="767433" cy="90969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7271" y="2355237"/>
              <a:ext cx="1887890" cy="972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/>
                <a:t>Reading Contents</a:t>
              </a:r>
              <a:endParaRPr kumimoji="1" lang="ko-KR" altLang="en-US" sz="1000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610795" y="1632563"/>
            <a:ext cx="1247593" cy="632051"/>
            <a:chOff x="688958" y="3124638"/>
            <a:chExt cx="1887890" cy="1343836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964" y="3124638"/>
              <a:ext cx="633423" cy="877122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688958" y="3944971"/>
              <a:ext cx="1887890" cy="523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/>
                <a:t>Writing Contents</a:t>
              </a:r>
              <a:endParaRPr kumimoji="1" lang="ko-KR" altLang="en-US" sz="1000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625228" y="2715792"/>
            <a:ext cx="1342393" cy="745787"/>
            <a:chOff x="6159414" y="3217227"/>
            <a:chExt cx="2018912" cy="1273396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9414" y="3217227"/>
              <a:ext cx="682254" cy="627207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6176822" y="3807454"/>
              <a:ext cx="2001504" cy="683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/>
                <a:t>Searching Contents</a:t>
              </a:r>
              <a:endParaRPr kumimoji="1" lang="ko-KR" altLang="en-US" sz="1000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887381" y="2582523"/>
            <a:ext cx="1649519" cy="691809"/>
            <a:chOff x="1726473" y="1584494"/>
            <a:chExt cx="1649519" cy="691809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473" y="1584494"/>
              <a:ext cx="315557" cy="315557"/>
            </a:xfrm>
            <a:prstGeom prst="rect">
              <a:avLst/>
            </a:prstGeom>
          </p:spPr>
        </p:pic>
        <p:cxnSp>
          <p:nvCxnSpPr>
            <p:cNvPr id="35" name="직선 연결선[R] 34"/>
            <p:cNvCxnSpPr/>
            <p:nvPr/>
          </p:nvCxnSpPr>
          <p:spPr>
            <a:xfrm>
              <a:off x="1779080" y="1854507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946516" y="1614583"/>
              <a:ext cx="142947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300" b="1" dirty="0" smtClean="0"/>
                <a:t>Pre-con.  </a:t>
              </a:r>
              <a:r>
                <a:rPr kumimoji="1" lang="en-US" altLang="ko-KR" sz="1200" dirty="0" smtClean="0"/>
                <a:t>Student accesses into a bulletin board page   </a:t>
              </a:r>
              <a:endParaRPr kumimoji="1" lang="ko-KR" altLang="en-US" sz="1200" dirty="0"/>
            </a:p>
          </p:txBody>
        </p:sp>
        <p:cxnSp>
          <p:nvCxnSpPr>
            <p:cNvPr id="37" name="직선 연결선[R] 36"/>
            <p:cNvCxnSpPr/>
            <p:nvPr/>
          </p:nvCxnSpPr>
          <p:spPr>
            <a:xfrm>
              <a:off x="1788738" y="2029975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/>
            <p:cNvCxnSpPr/>
            <p:nvPr/>
          </p:nvCxnSpPr>
          <p:spPr>
            <a:xfrm>
              <a:off x="1822384" y="2220595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모서리가 둥근 직사각형 38"/>
          <p:cNvSpPr/>
          <p:nvPr/>
        </p:nvSpPr>
        <p:spPr>
          <a:xfrm>
            <a:off x="6162727" y="3829064"/>
            <a:ext cx="555828" cy="151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Title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155440" y="1759928"/>
            <a:ext cx="555828" cy="1513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Write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162727" y="2822480"/>
            <a:ext cx="554400" cy="151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input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7074625" y="2695009"/>
            <a:ext cx="1382038" cy="406141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The list page of the searching result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45" name="직선 화살표 연결선 44"/>
          <p:cNvCxnSpPr>
            <a:stCxn id="41" idx="3"/>
            <a:endCxn id="42" idx="1"/>
          </p:cNvCxnSpPr>
          <p:nvPr/>
        </p:nvCxnSpPr>
        <p:spPr>
          <a:xfrm>
            <a:off x="6717127" y="2898080"/>
            <a:ext cx="357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7074625" y="1638200"/>
            <a:ext cx="1382038" cy="406141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The list page added content written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7074625" y="3708861"/>
            <a:ext cx="1382038" cy="406141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The content page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48" name="직선 화살표 연결선 47"/>
          <p:cNvCxnSpPr>
            <a:stCxn id="40" idx="3"/>
            <a:endCxn id="46" idx="1"/>
          </p:cNvCxnSpPr>
          <p:nvPr/>
        </p:nvCxnSpPr>
        <p:spPr>
          <a:xfrm>
            <a:off x="6711268" y="1835584"/>
            <a:ext cx="363357" cy="5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9" idx="3"/>
            <a:endCxn id="47" idx="1"/>
          </p:cNvCxnSpPr>
          <p:nvPr/>
        </p:nvCxnSpPr>
        <p:spPr>
          <a:xfrm>
            <a:off x="6718555" y="3904664"/>
            <a:ext cx="356070" cy="7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47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32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" y="1362808"/>
            <a:ext cx="2127737" cy="237392"/>
            <a:chOff x="1" y="1362808"/>
            <a:chExt cx="2558561" cy="23739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5" name="육각형[H] 4"/>
            <p:cNvSpPr/>
            <p:nvPr/>
          </p:nvSpPr>
          <p:spPr>
            <a:xfrm>
              <a:off x="2282092" y="1362808"/>
              <a:ext cx="276470" cy="2373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" y="1362808"/>
              <a:ext cx="2356337" cy="2373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318848"/>
            <a:ext cx="2892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2</a:t>
            </a:r>
            <a:r>
              <a:rPr kumimoji="1" lang="en-US" altLang="ko-KR" sz="1400" dirty="0" smtClean="0"/>
              <a:t>/3. In the Content Page</a:t>
            </a:r>
            <a:r>
              <a:rPr kumimoji="1" lang="en-US" altLang="ko-KR" sz="1100" dirty="0" smtClean="0"/>
              <a:t> </a:t>
            </a:r>
            <a:endParaRPr kumimoji="1" lang="ko-KR" altLang="en-US" sz="11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9" y="1907978"/>
            <a:ext cx="4162059" cy="250576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4426194" y="1799814"/>
            <a:ext cx="1746658" cy="2838391"/>
            <a:chOff x="4426194" y="1799814"/>
            <a:chExt cx="1746658" cy="2838391"/>
          </a:xfrm>
        </p:grpSpPr>
        <p:grpSp>
          <p:nvGrpSpPr>
            <p:cNvPr id="54" name="그룹 53"/>
            <p:cNvGrpSpPr/>
            <p:nvPr/>
          </p:nvGrpSpPr>
          <p:grpSpPr>
            <a:xfrm>
              <a:off x="4426194" y="1799814"/>
              <a:ext cx="1724627" cy="2838391"/>
              <a:chOff x="4435772" y="1733079"/>
              <a:chExt cx="1724627" cy="2838391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8539" y="1750246"/>
                <a:ext cx="1584000" cy="2821224"/>
              </a:xfrm>
              <a:prstGeom prst="rect">
                <a:avLst/>
              </a:prstGeom>
            </p:spPr>
          </p:pic>
          <p:grpSp>
            <p:nvGrpSpPr>
              <p:cNvPr id="12" name="그룹 11"/>
              <p:cNvGrpSpPr/>
              <p:nvPr/>
            </p:nvGrpSpPr>
            <p:grpSpPr>
              <a:xfrm>
                <a:off x="4435772" y="1733079"/>
                <a:ext cx="1724627" cy="2818053"/>
                <a:chOff x="3788245" y="1218820"/>
                <a:chExt cx="1724627" cy="2818053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3788245" y="1218820"/>
                  <a:ext cx="1724627" cy="2818053"/>
                </a:xfrm>
                <a:prstGeom prst="rect">
                  <a:avLst/>
                </a:prstGeom>
                <a:solidFill>
                  <a:schemeClr val="bg1">
                    <a:alpha val="81000"/>
                  </a:schemeClr>
                </a:solidFill>
                <a:ln>
                  <a:solidFill>
                    <a:srgbClr val="9DC3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n w="28575">
                      <a:solidFill>
                        <a:schemeClr val="tx1"/>
                      </a:solidFill>
                      <a:prstDash val="sysDash"/>
                    </a:ln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14" name="모서리가 둥근 직사각형 13"/>
                <p:cNvSpPr/>
                <p:nvPr/>
              </p:nvSpPr>
              <p:spPr>
                <a:xfrm>
                  <a:off x="4377482" y="1406970"/>
                  <a:ext cx="456255" cy="176403"/>
                </a:xfrm>
                <a:prstGeom prst="roundRect">
                  <a:avLst/>
                </a:prstGeom>
                <a:solidFill>
                  <a:srgbClr val="D4F5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</p:grpSp>
        <p:grpSp>
          <p:nvGrpSpPr>
            <p:cNvPr id="25" name="그룹 24"/>
            <p:cNvGrpSpPr/>
            <p:nvPr/>
          </p:nvGrpSpPr>
          <p:grpSpPr>
            <a:xfrm>
              <a:off x="4497098" y="2452745"/>
              <a:ext cx="1675754" cy="691200"/>
              <a:chOff x="6316734" y="2412216"/>
              <a:chExt cx="1675754" cy="710736"/>
            </a:xfrm>
          </p:grpSpPr>
          <p:cxnSp>
            <p:nvCxnSpPr>
              <p:cNvPr id="26" name="직선 연결선[R] 25"/>
              <p:cNvCxnSpPr/>
              <p:nvPr/>
            </p:nvCxnSpPr>
            <p:spPr>
              <a:xfrm>
                <a:off x="6395576" y="2701156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6563012" y="2461232"/>
                <a:ext cx="1429476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300" b="1" dirty="0" smtClean="0"/>
                  <a:t>Pre-con.  </a:t>
                </a:r>
                <a:r>
                  <a:rPr kumimoji="1" lang="en-US" altLang="ko-KR" sz="1200" dirty="0" smtClean="0"/>
                  <a:t>Student accesses into the content page   </a:t>
                </a:r>
                <a:endParaRPr kumimoji="1" lang="ko-KR" altLang="en-US" sz="1200" dirty="0"/>
              </a:p>
            </p:txBody>
          </p:sp>
          <p:cxnSp>
            <p:nvCxnSpPr>
              <p:cNvPr id="28" name="직선 연결선[R] 27"/>
              <p:cNvCxnSpPr/>
              <p:nvPr/>
            </p:nvCxnSpPr>
            <p:spPr>
              <a:xfrm>
                <a:off x="6405234" y="2876624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[R] 28"/>
              <p:cNvCxnSpPr/>
              <p:nvPr/>
            </p:nvCxnSpPr>
            <p:spPr>
              <a:xfrm>
                <a:off x="6438880" y="3067244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6734" y="2412216"/>
                <a:ext cx="325120" cy="325120"/>
              </a:xfrm>
              <a:prstGeom prst="rect">
                <a:avLst/>
              </a:prstGeom>
            </p:spPr>
          </p:pic>
        </p:grpSp>
        <p:grpSp>
          <p:nvGrpSpPr>
            <p:cNvPr id="33" name="그룹 32"/>
            <p:cNvGrpSpPr/>
            <p:nvPr/>
          </p:nvGrpSpPr>
          <p:grpSpPr>
            <a:xfrm>
              <a:off x="4497098" y="3270595"/>
              <a:ext cx="1675754" cy="673595"/>
              <a:chOff x="6316734" y="3424609"/>
              <a:chExt cx="1675754" cy="673595"/>
            </a:xfrm>
          </p:grpSpPr>
          <p:grpSp>
            <p:nvGrpSpPr>
              <p:cNvPr id="34" name="그룹 33"/>
              <p:cNvGrpSpPr/>
              <p:nvPr/>
            </p:nvGrpSpPr>
            <p:grpSpPr>
              <a:xfrm>
                <a:off x="6395576" y="3436484"/>
                <a:ext cx="1596912" cy="661720"/>
                <a:chOff x="1779080" y="1614583"/>
                <a:chExt cx="1596912" cy="661720"/>
              </a:xfrm>
            </p:grpSpPr>
            <p:cxnSp>
              <p:nvCxnSpPr>
                <p:cNvPr id="36" name="직선 연결선[R] 35"/>
                <p:cNvCxnSpPr/>
                <p:nvPr/>
              </p:nvCxnSpPr>
              <p:spPr>
                <a:xfrm>
                  <a:off x="1779080" y="1854507"/>
                  <a:ext cx="142947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/>
                <p:cNvSpPr txBox="1"/>
                <p:nvPr/>
              </p:nvSpPr>
              <p:spPr>
                <a:xfrm>
                  <a:off x="1946516" y="1614583"/>
                  <a:ext cx="1429476" cy="6617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sz="1300" b="1" dirty="0" smtClean="0"/>
                    <a:t>Pre-con.  </a:t>
                  </a:r>
                  <a:r>
                    <a:rPr kumimoji="1" lang="en-US" altLang="ko-KR" sz="1200" dirty="0" smtClean="0"/>
                    <a:t>Student wrote the content before   </a:t>
                  </a:r>
                  <a:endParaRPr kumimoji="1" lang="ko-KR" altLang="en-US" sz="1200" dirty="0"/>
                </a:p>
              </p:txBody>
            </p:sp>
            <p:cxnSp>
              <p:nvCxnSpPr>
                <p:cNvPr id="38" name="직선 연결선[R] 37"/>
                <p:cNvCxnSpPr/>
                <p:nvPr/>
              </p:nvCxnSpPr>
              <p:spPr>
                <a:xfrm>
                  <a:off x="1788738" y="2029975"/>
                  <a:ext cx="142947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[R] 38"/>
                <p:cNvCxnSpPr/>
                <p:nvPr/>
              </p:nvCxnSpPr>
              <p:spPr>
                <a:xfrm>
                  <a:off x="1822384" y="2220595"/>
                  <a:ext cx="142947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6734" y="3424609"/>
                <a:ext cx="325120" cy="32512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88614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33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" y="1362808"/>
            <a:ext cx="2127737" cy="237392"/>
            <a:chOff x="1" y="1362808"/>
            <a:chExt cx="2558561" cy="23739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5" name="육각형[H] 4"/>
            <p:cNvSpPr/>
            <p:nvPr/>
          </p:nvSpPr>
          <p:spPr>
            <a:xfrm>
              <a:off x="2282092" y="1362808"/>
              <a:ext cx="276470" cy="2373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" y="1362808"/>
              <a:ext cx="2356337" cy="2373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325471"/>
            <a:ext cx="2892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2</a:t>
            </a:r>
            <a:r>
              <a:rPr kumimoji="1" lang="en-US" altLang="ko-KR" sz="1400" dirty="0" smtClean="0"/>
              <a:t>/3. In the Content Page</a:t>
            </a:r>
            <a:r>
              <a:rPr kumimoji="1" lang="en-US" altLang="ko-KR" sz="1100" dirty="0" smtClean="0"/>
              <a:t> </a:t>
            </a:r>
            <a:endParaRPr kumimoji="1" lang="ko-KR" altLang="en-US" sz="11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9" y="1907978"/>
            <a:ext cx="4162059" cy="2505760"/>
          </a:xfrm>
          <a:prstGeom prst="rect">
            <a:avLst/>
          </a:prstGeom>
        </p:spPr>
      </p:pic>
      <p:grpSp>
        <p:nvGrpSpPr>
          <p:cNvPr id="97" name="그룹 96"/>
          <p:cNvGrpSpPr/>
          <p:nvPr/>
        </p:nvGrpSpPr>
        <p:grpSpPr>
          <a:xfrm>
            <a:off x="4426194" y="1799814"/>
            <a:ext cx="5959964" cy="2838391"/>
            <a:chOff x="4426194" y="1799814"/>
            <a:chExt cx="5959964" cy="2838391"/>
          </a:xfrm>
        </p:grpSpPr>
        <p:grpSp>
          <p:nvGrpSpPr>
            <p:cNvPr id="64" name="그룹 63"/>
            <p:cNvGrpSpPr/>
            <p:nvPr/>
          </p:nvGrpSpPr>
          <p:grpSpPr>
            <a:xfrm>
              <a:off x="4426194" y="1799814"/>
              <a:ext cx="3360910" cy="2838391"/>
              <a:chOff x="4426194" y="1799814"/>
              <a:chExt cx="3360910" cy="2838391"/>
            </a:xfrm>
          </p:grpSpPr>
          <p:grpSp>
            <p:nvGrpSpPr>
              <p:cNvPr id="56" name="그룹 55"/>
              <p:cNvGrpSpPr/>
              <p:nvPr/>
            </p:nvGrpSpPr>
            <p:grpSpPr>
              <a:xfrm>
                <a:off x="6218315" y="3133056"/>
                <a:ext cx="1401192" cy="1225620"/>
                <a:chOff x="6207346" y="3649218"/>
                <a:chExt cx="1401192" cy="1225620"/>
              </a:xfrm>
            </p:grpSpPr>
            <p:sp>
              <p:nvSpPr>
                <p:cNvPr id="31" name="모서리가 둥근 직사각형 30"/>
                <p:cNvSpPr>
                  <a:spLocks noChangeAspect="1"/>
                </p:cNvSpPr>
                <p:nvPr/>
              </p:nvSpPr>
              <p:spPr>
                <a:xfrm>
                  <a:off x="6864665" y="4231653"/>
                  <a:ext cx="419997" cy="125999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114300">
                    <a:prstClr val="black">
                      <a:alpha val="53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500" dirty="0">
                      <a:solidFill>
                        <a:sysClr val="windowText" lastClr="000000"/>
                      </a:solidFill>
                    </a:rPr>
                    <a:t>T</a:t>
                  </a:r>
                  <a:r>
                    <a:rPr kumimoji="1" lang="en-US" altLang="ko-KR" sz="500" dirty="0" smtClean="0">
                      <a:solidFill>
                        <a:sysClr val="windowText" lastClr="000000"/>
                      </a:solidFill>
                    </a:rPr>
                    <a:t>itle</a:t>
                  </a:r>
                  <a:endParaRPr kumimoji="1" lang="ko-KR" altLang="en-US" sz="5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2" name="모서리가 둥근 직사각형 31"/>
                <p:cNvSpPr>
                  <a:spLocks noChangeAspect="1"/>
                </p:cNvSpPr>
                <p:nvPr/>
              </p:nvSpPr>
              <p:spPr>
                <a:xfrm>
                  <a:off x="6864664" y="4388242"/>
                  <a:ext cx="419997" cy="125999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114300">
                    <a:prstClr val="black">
                      <a:alpha val="53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500" dirty="0">
                      <a:solidFill>
                        <a:sysClr val="windowText" lastClr="000000"/>
                      </a:solidFill>
                    </a:rPr>
                    <a:t>W</a:t>
                  </a:r>
                  <a:r>
                    <a:rPr kumimoji="1" lang="en-US" altLang="ko-KR" sz="500" dirty="0" smtClean="0">
                      <a:solidFill>
                        <a:sysClr val="windowText" lastClr="000000"/>
                      </a:solidFill>
                    </a:rPr>
                    <a:t>rite</a:t>
                  </a:r>
                  <a:endParaRPr kumimoji="1" lang="ko-KR" altLang="en-US" sz="500" dirty="0">
                    <a:solidFill>
                      <a:sysClr val="windowText" lastClr="000000"/>
                    </a:solidFill>
                  </a:endParaRPr>
                </a:p>
              </p:txBody>
            </p:sp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07346" y="3651059"/>
                  <a:ext cx="185088" cy="180000"/>
                </a:xfrm>
                <a:prstGeom prst="rect">
                  <a:avLst/>
                </a:prstGeom>
              </p:spPr>
            </p:pic>
            <p:pic>
              <p:nvPicPr>
                <p:cNvPr id="43" name="그림 4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1948" y="4665943"/>
                  <a:ext cx="180000" cy="180000"/>
                </a:xfrm>
                <a:prstGeom prst="rect">
                  <a:avLst/>
                </a:prstGeom>
              </p:spPr>
            </p:pic>
            <p:pic>
              <p:nvPicPr>
                <p:cNvPr id="44" name="그림 4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5153" y="4514801"/>
                  <a:ext cx="180000" cy="180000"/>
                </a:xfrm>
                <a:prstGeom prst="rect">
                  <a:avLst/>
                </a:prstGeom>
              </p:spPr>
            </p:pic>
            <p:sp>
              <p:nvSpPr>
                <p:cNvPr id="46" name="모서리가 둥근 직사각형 45"/>
                <p:cNvSpPr>
                  <a:spLocks noChangeAspect="1"/>
                </p:cNvSpPr>
                <p:nvPr/>
              </p:nvSpPr>
              <p:spPr>
                <a:xfrm>
                  <a:off x="7188541" y="4700355"/>
                  <a:ext cx="419997" cy="125999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114300">
                    <a:prstClr val="black">
                      <a:alpha val="53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500" dirty="0">
                      <a:solidFill>
                        <a:sysClr val="windowText" lastClr="000000"/>
                      </a:solidFill>
                    </a:rPr>
                    <a:t>D</a:t>
                  </a:r>
                  <a:r>
                    <a:rPr kumimoji="1" lang="en-US" altLang="ko-KR" sz="500" dirty="0" smtClean="0">
                      <a:solidFill>
                        <a:sysClr val="windowText" lastClr="000000"/>
                      </a:solidFill>
                    </a:rPr>
                    <a:t>elete</a:t>
                  </a:r>
                  <a:endParaRPr kumimoji="1" lang="ko-KR" altLang="en-US" sz="5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7" name="모서리가 둥근 직사각형 46"/>
                <p:cNvSpPr>
                  <a:spLocks noChangeAspect="1"/>
                </p:cNvSpPr>
                <p:nvPr/>
              </p:nvSpPr>
              <p:spPr>
                <a:xfrm>
                  <a:off x="6864664" y="4546346"/>
                  <a:ext cx="419997" cy="125999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114300">
                    <a:prstClr val="black">
                      <a:alpha val="53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500" dirty="0" smtClean="0">
                      <a:solidFill>
                        <a:sysClr val="windowText" lastClr="000000"/>
                      </a:solidFill>
                    </a:rPr>
                    <a:t>Edit</a:t>
                  </a:r>
                  <a:endParaRPr kumimoji="1" lang="ko-KR" altLang="en-US" sz="500" dirty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22" name="그룹 21"/>
                <p:cNvGrpSpPr/>
                <p:nvPr/>
              </p:nvGrpSpPr>
              <p:grpSpPr>
                <a:xfrm>
                  <a:off x="6337650" y="3649218"/>
                  <a:ext cx="1064182" cy="1225620"/>
                  <a:chOff x="3606795" y="1928215"/>
                  <a:chExt cx="2315944" cy="2693240"/>
                </a:xfrm>
              </p:grpSpPr>
              <p:pic>
                <p:nvPicPr>
                  <p:cNvPr id="23" name="그림 22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5682" y="1928215"/>
                    <a:ext cx="1005118" cy="1005116"/>
                  </a:xfrm>
                  <a:prstGeom prst="rect">
                    <a:avLst/>
                  </a:prstGeom>
                </p:spPr>
              </p:pic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3606795" y="3065910"/>
                    <a:ext cx="2315944" cy="15555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R" sz="1000" dirty="0" smtClean="0"/>
                      <a:t>Reading</a:t>
                    </a:r>
                    <a:br>
                      <a:rPr kumimoji="1" lang="en-US" altLang="ko-KR" sz="1000" dirty="0" smtClean="0"/>
                    </a:br>
                    <a:r>
                      <a:rPr kumimoji="1" lang="en-US" altLang="ko-KR" sz="1000" dirty="0" smtClean="0"/>
                      <a:t>Writing</a:t>
                    </a:r>
                  </a:p>
                  <a:p>
                    <a:r>
                      <a:rPr kumimoji="1" lang="en-US" altLang="ko-KR" sz="1000" dirty="0" smtClean="0"/>
                      <a:t>Editing</a:t>
                    </a:r>
                    <a:br>
                      <a:rPr kumimoji="1" lang="en-US" altLang="ko-KR" sz="1000" dirty="0" smtClean="0"/>
                    </a:br>
                    <a:r>
                      <a:rPr kumimoji="1" lang="en-US" altLang="ko-KR" sz="1000" dirty="0" smtClean="0"/>
                      <a:t>Deleting Reply</a:t>
                    </a:r>
                    <a:endParaRPr kumimoji="1" lang="ko-KR" altLang="en-US" sz="1000" dirty="0"/>
                  </a:p>
                </p:txBody>
              </p:sp>
            </p:grpSp>
          </p:grpSp>
          <p:grpSp>
            <p:nvGrpSpPr>
              <p:cNvPr id="50" name="그룹 49"/>
              <p:cNvGrpSpPr/>
              <p:nvPr/>
            </p:nvGrpSpPr>
            <p:grpSpPr>
              <a:xfrm>
                <a:off x="6192197" y="2114018"/>
                <a:ext cx="1594907" cy="868021"/>
                <a:chOff x="6226922" y="1943299"/>
                <a:chExt cx="1594907" cy="868021"/>
              </a:xfrm>
            </p:grpSpPr>
            <p:grpSp>
              <p:nvGrpSpPr>
                <p:cNvPr id="15" name="그룹 14"/>
                <p:cNvGrpSpPr/>
                <p:nvPr/>
              </p:nvGrpSpPr>
              <p:grpSpPr>
                <a:xfrm>
                  <a:off x="6347928" y="1943720"/>
                  <a:ext cx="1239547" cy="867600"/>
                  <a:chOff x="6193903" y="1464546"/>
                  <a:chExt cx="2697586" cy="1903886"/>
                </a:xfrm>
              </p:grpSpPr>
              <p:grpSp>
                <p:nvGrpSpPr>
                  <p:cNvPr id="16" name="그룹 15"/>
                  <p:cNvGrpSpPr/>
                  <p:nvPr/>
                </p:nvGrpSpPr>
                <p:grpSpPr>
                  <a:xfrm>
                    <a:off x="6193903" y="1464546"/>
                    <a:ext cx="1086070" cy="903588"/>
                    <a:chOff x="6633286" y="1428921"/>
                    <a:chExt cx="1086070" cy="903588"/>
                  </a:xfrm>
                </p:grpSpPr>
                <p:pic>
                  <p:nvPicPr>
                    <p:cNvPr id="18" name="그림 17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633286" y="1428921"/>
                      <a:ext cx="903588" cy="90358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9" name="그룹 18"/>
                    <p:cNvGrpSpPr/>
                    <p:nvPr/>
                  </p:nvGrpSpPr>
                  <p:grpSpPr>
                    <a:xfrm>
                      <a:off x="7062750" y="1578958"/>
                      <a:ext cx="656606" cy="656606"/>
                      <a:chOff x="7062750" y="1602708"/>
                      <a:chExt cx="656606" cy="656606"/>
                    </a:xfrm>
                  </p:grpSpPr>
                  <p:pic>
                    <p:nvPicPr>
                      <p:cNvPr id="20" name="그림 19"/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062750" y="1602708"/>
                        <a:ext cx="656606" cy="65660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" name="그림 20"/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130474" y="1768228"/>
                        <a:ext cx="406400" cy="4064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6216218" y="2489210"/>
                    <a:ext cx="2675271" cy="8792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R" sz="1000" dirty="0" smtClean="0"/>
                      <a:t>Editing</a:t>
                    </a:r>
                  </a:p>
                  <a:p>
                    <a:r>
                      <a:rPr kumimoji="1" lang="en-US" altLang="ko-KR" sz="1000" dirty="0" smtClean="0"/>
                      <a:t>Deleting Contents</a:t>
                    </a:r>
                    <a:endParaRPr kumimoji="1" lang="ko-KR" altLang="en-US" sz="1000" dirty="0"/>
                  </a:p>
                </p:txBody>
              </p:sp>
            </p:grpSp>
            <p:pic>
              <p:nvPicPr>
                <p:cNvPr id="40" name="그림 3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6922" y="1943299"/>
                  <a:ext cx="185088" cy="180000"/>
                </a:xfrm>
                <a:prstGeom prst="rect">
                  <a:avLst/>
                </a:prstGeom>
              </p:spPr>
            </p:pic>
            <p:pic>
              <p:nvPicPr>
                <p:cNvPr id="45" name="그림 44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1098" y="2109105"/>
                  <a:ext cx="180000" cy="180000"/>
                </a:xfrm>
                <a:prstGeom prst="rect">
                  <a:avLst/>
                </a:prstGeom>
              </p:spPr>
            </p:pic>
            <p:sp>
              <p:nvSpPr>
                <p:cNvPr id="48" name="모서리가 둥근 직사각형 47"/>
                <p:cNvSpPr>
                  <a:spLocks noChangeAspect="1"/>
                </p:cNvSpPr>
                <p:nvPr/>
              </p:nvSpPr>
              <p:spPr>
                <a:xfrm>
                  <a:off x="6846980" y="2479718"/>
                  <a:ext cx="419997" cy="125999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114300">
                    <a:prstClr val="black">
                      <a:alpha val="53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500" dirty="0" smtClean="0">
                      <a:solidFill>
                        <a:sysClr val="windowText" lastClr="000000"/>
                      </a:solidFill>
                    </a:rPr>
                    <a:t>Edit</a:t>
                  </a:r>
                  <a:endParaRPr kumimoji="1" lang="ko-KR" altLang="en-US" sz="5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9" name="모서리가 둥근 직사각형 48"/>
                <p:cNvSpPr>
                  <a:spLocks noChangeAspect="1"/>
                </p:cNvSpPr>
                <p:nvPr/>
              </p:nvSpPr>
              <p:spPr>
                <a:xfrm>
                  <a:off x="7401832" y="2625469"/>
                  <a:ext cx="419997" cy="125999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114300">
                    <a:prstClr val="black">
                      <a:alpha val="53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500" dirty="0">
                      <a:solidFill>
                        <a:sysClr val="windowText" lastClr="000000"/>
                      </a:solidFill>
                    </a:rPr>
                    <a:t>D</a:t>
                  </a:r>
                  <a:r>
                    <a:rPr kumimoji="1" lang="en-US" altLang="ko-KR" sz="500" dirty="0" smtClean="0">
                      <a:solidFill>
                        <a:sysClr val="windowText" lastClr="000000"/>
                      </a:solidFill>
                    </a:rPr>
                    <a:t>elete</a:t>
                  </a:r>
                  <a:endParaRPr kumimoji="1" lang="ko-KR" altLang="en-US" sz="500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63" name="그룹 62"/>
              <p:cNvGrpSpPr/>
              <p:nvPr/>
            </p:nvGrpSpPr>
            <p:grpSpPr>
              <a:xfrm>
                <a:off x="4426194" y="1799814"/>
                <a:ext cx="1746658" cy="2838391"/>
                <a:chOff x="4426194" y="1799814"/>
                <a:chExt cx="1746658" cy="2838391"/>
              </a:xfrm>
            </p:grpSpPr>
            <p:grpSp>
              <p:nvGrpSpPr>
                <p:cNvPr id="54" name="그룹 53"/>
                <p:cNvGrpSpPr/>
                <p:nvPr/>
              </p:nvGrpSpPr>
              <p:grpSpPr>
                <a:xfrm>
                  <a:off x="4426194" y="1799814"/>
                  <a:ext cx="1724627" cy="2838391"/>
                  <a:chOff x="4435772" y="1733079"/>
                  <a:chExt cx="1724627" cy="2838391"/>
                </a:xfrm>
              </p:grpSpPr>
              <p:pic>
                <p:nvPicPr>
                  <p:cNvPr id="11" name="그림 10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18539" y="1750246"/>
                    <a:ext cx="1584000" cy="2821224"/>
                  </a:xfrm>
                  <a:prstGeom prst="rect">
                    <a:avLst/>
                  </a:prstGeom>
                </p:spPr>
              </p:pic>
              <p:grpSp>
                <p:nvGrpSpPr>
                  <p:cNvPr id="12" name="그룹 11"/>
                  <p:cNvGrpSpPr/>
                  <p:nvPr/>
                </p:nvGrpSpPr>
                <p:grpSpPr>
                  <a:xfrm>
                    <a:off x="4435772" y="1733079"/>
                    <a:ext cx="1724627" cy="2818053"/>
                    <a:chOff x="3788245" y="1218820"/>
                    <a:chExt cx="1724627" cy="2818053"/>
                  </a:xfrm>
                </p:grpSpPr>
                <p:sp>
                  <p:nvSpPr>
                    <p:cNvPr id="13" name="직사각형 12"/>
                    <p:cNvSpPr/>
                    <p:nvPr/>
                  </p:nvSpPr>
                  <p:spPr>
                    <a:xfrm>
                      <a:off x="3788245" y="1218820"/>
                      <a:ext cx="1724627" cy="2818053"/>
                    </a:xfrm>
                    <a:prstGeom prst="rect">
                      <a:avLst/>
                    </a:prstGeom>
                    <a:solidFill>
                      <a:schemeClr val="bg1">
                        <a:alpha val="81000"/>
                      </a:schemeClr>
                    </a:solidFill>
                    <a:ln>
                      <a:solidFill>
                        <a:srgbClr val="9DC3E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>
                        <a:ln w="28575">
                          <a:solidFill>
                            <a:schemeClr val="tx1"/>
                          </a:solidFill>
                          <a:prstDash val="sysDash"/>
                        </a:ln>
                        <a:effectLst>
                          <a:glow rad="635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p:txBody>
                </p:sp>
                <p:sp>
                  <p:nvSpPr>
                    <p:cNvPr id="14" name="모서리가 둥근 직사각형 13"/>
                    <p:cNvSpPr/>
                    <p:nvPr/>
                  </p:nvSpPr>
                  <p:spPr>
                    <a:xfrm>
                      <a:off x="4377482" y="1406970"/>
                      <a:ext cx="456255" cy="176403"/>
                    </a:xfrm>
                    <a:prstGeom prst="roundRect">
                      <a:avLst/>
                    </a:prstGeom>
                    <a:solidFill>
                      <a:srgbClr val="D4F5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</p:grpSp>
            </p:grpSp>
            <p:grpSp>
              <p:nvGrpSpPr>
                <p:cNvPr id="25" name="그룹 24"/>
                <p:cNvGrpSpPr/>
                <p:nvPr/>
              </p:nvGrpSpPr>
              <p:grpSpPr>
                <a:xfrm>
                  <a:off x="4497098" y="2452745"/>
                  <a:ext cx="1675754" cy="691200"/>
                  <a:chOff x="6316734" y="2412216"/>
                  <a:chExt cx="1675754" cy="710736"/>
                </a:xfrm>
              </p:grpSpPr>
              <p:cxnSp>
                <p:nvCxnSpPr>
                  <p:cNvPr id="26" name="직선 연결선[R] 25"/>
                  <p:cNvCxnSpPr/>
                  <p:nvPr/>
                </p:nvCxnSpPr>
                <p:spPr>
                  <a:xfrm>
                    <a:off x="6395576" y="2701156"/>
                    <a:ext cx="1429475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6563012" y="2461232"/>
                    <a:ext cx="1429476" cy="6617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R" sz="1300" b="1" dirty="0" smtClean="0"/>
                      <a:t>Pre-con.  </a:t>
                    </a:r>
                    <a:r>
                      <a:rPr kumimoji="1" lang="en-US" altLang="ko-KR" sz="1200" dirty="0" smtClean="0"/>
                      <a:t>Student accesses into the content page   </a:t>
                    </a:r>
                    <a:endParaRPr kumimoji="1" lang="ko-KR" altLang="en-US" sz="1200" dirty="0"/>
                  </a:p>
                </p:txBody>
              </p:sp>
              <p:cxnSp>
                <p:nvCxnSpPr>
                  <p:cNvPr id="28" name="직선 연결선[R] 27"/>
                  <p:cNvCxnSpPr/>
                  <p:nvPr/>
                </p:nvCxnSpPr>
                <p:spPr>
                  <a:xfrm>
                    <a:off x="6405234" y="2876624"/>
                    <a:ext cx="1429475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직선 연결선[R] 28"/>
                  <p:cNvCxnSpPr/>
                  <p:nvPr/>
                </p:nvCxnSpPr>
                <p:spPr>
                  <a:xfrm>
                    <a:off x="6438880" y="3067244"/>
                    <a:ext cx="1429475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0" name="그림 29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16734" y="2412216"/>
                    <a:ext cx="325120" cy="3251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" name="그룹 32"/>
                <p:cNvGrpSpPr/>
                <p:nvPr/>
              </p:nvGrpSpPr>
              <p:grpSpPr>
                <a:xfrm>
                  <a:off x="4497098" y="3270595"/>
                  <a:ext cx="1675754" cy="673595"/>
                  <a:chOff x="6316734" y="3424609"/>
                  <a:chExt cx="1675754" cy="673595"/>
                </a:xfrm>
              </p:grpSpPr>
              <p:grpSp>
                <p:nvGrpSpPr>
                  <p:cNvPr id="34" name="그룹 33"/>
                  <p:cNvGrpSpPr/>
                  <p:nvPr/>
                </p:nvGrpSpPr>
                <p:grpSpPr>
                  <a:xfrm>
                    <a:off x="6395576" y="3436484"/>
                    <a:ext cx="1596912" cy="661720"/>
                    <a:chOff x="1779080" y="1614583"/>
                    <a:chExt cx="1596912" cy="661720"/>
                  </a:xfrm>
                </p:grpSpPr>
                <p:cxnSp>
                  <p:nvCxnSpPr>
                    <p:cNvPr id="36" name="직선 연결선[R] 35"/>
                    <p:cNvCxnSpPr/>
                    <p:nvPr/>
                  </p:nvCxnSpPr>
                  <p:spPr>
                    <a:xfrm>
                      <a:off x="1779080" y="1854507"/>
                      <a:ext cx="1429475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1946516" y="1614583"/>
                      <a:ext cx="1429476" cy="6617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ko-KR" sz="1300" b="1" dirty="0" smtClean="0"/>
                        <a:t>Pre-con.  </a:t>
                      </a:r>
                      <a:r>
                        <a:rPr kumimoji="1" lang="en-US" altLang="ko-KR" sz="1200" dirty="0" smtClean="0"/>
                        <a:t>Student wrote the content before   </a:t>
                      </a:r>
                      <a:endParaRPr kumimoji="1" lang="ko-KR" altLang="en-US" sz="1200" dirty="0"/>
                    </a:p>
                  </p:txBody>
                </p:sp>
                <p:cxnSp>
                  <p:nvCxnSpPr>
                    <p:cNvPr id="38" name="직선 연결선[R] 37"/>
                    <p:cNvCxnSpPr/>
                    <p:nvPr/>
                  </p:nvCxnSpPr>
                  <p:spPr>
                    <a:xfrm>
                      <a:off x="1788738" y="2029975"/>
                      <a:ext cx="1429475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직선 연결선[R] 38"/>
                    <p:cNvCxnSpPr/>
                    <p:nvPr/>
                  </p:nvCxnSpPr>
                  <p:spPr>
                    <a:xfrm>
                      <a:off x="1822384" y="2220595"/>
                      <a:ext cx="1429475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35" name="그림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16734" y="3424609"/>
                    <a:ext cx="325120" cy="32512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96" name="그룹 95"/>
            <p:cNvGrpSpPr/>
            <p:nvPr/>
          </p:nvGrpSpPr>
          <p:grpSpPr>
            <a:xfrm>
              <a:off x="7232252" y="2180467"/>
              <a:ext cx="3153906" cy="2124011"/>
              <a:chOff x="7232252" y="2180467"/>
              <a:chExt cx="3153906" cy="2124011"/>
            </a:xfrm>
          </p:grpSpPr>
          <p:sp>
            <p:nvSpPr>
              <p:cNvPr id="65" name="모서리가 둥근 직사각형 64"/>
              <p:cNvSpPr/>
              <p:nvPr/>
            </p:nvSpPr>
            <p:spPr>
              <a:xfrm>
                <a:off x="9004120" y="2180467"/>
                <a:ext cx="1382038" cy="406141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 smtClean="0">
                    <a:solidFill>
                      <a:sysClr val="windowText" lastClr="000000"/>
                    </a:solidFill>
                  </a:rPr>
                  <a:t>The content page updating edited content or reply</a:t>
                </a:r>
                <a:endParaRPr kumimoji="1" lang="ko-KR" altLang="en-US" sz="10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66" name="직선 화살표 연결선 65"/>
              <p:cNvCxnSpPr>
                <a:stCxn id="48" idx="3"/>
                <a:endCxn id="65" idx="1"/>
              </p:cNvCxnSpPr>
              <p:nvPr/>
            </p:nvCxnSpPr>
            <p:spPr>
              <a:xfrm flipV="1">
                <a:off x="7232252" y="2383538"/>
                <a:ext cx="1771868" cy="3298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/>
              <p:cNvCxnSpPr>
                <a:endCxn id="65" idx="1"/>
              </p:cNvCxnSpPr>
              <p:nvPr/>
            </p:nvCxnSpPr>
            <p:spPr>
              <a:xfrm flipV="1">
                <a:off x="7295630" y="2383538"/>
                <a:ext cx="1708490" cy="16960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모서리가 둥근 직사각형 74"/>
              <p:cNvSpPr/>
              <p:nvPr/>
            </p:nvSpPr>
            <p:spPr>
              <a:xfrm>
                <a:off x="9004120" y="2633643"/>
                <a:ext cx="1382038" cy="406141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 smtClean="0">
                    <a:solidFill>
                      <a:sysClr val="windowText" lastClr="000000"/>
                    </a:solidFill>
                  </a:rPr>
                  <a:t>The content page updating deleted content or reply</a:t>
                </a:r>
                <a:endParaRPr kumimoji="1" lang="ko-KR" altLang="en-US" sz="10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76" name="직선 화살표 연결선 75"/>
              <p:cNvCxnSpPr>
                <a:stCxn id="49" idx="3"/>
                <a:endCxn id="75" idx="1"/>
              </p:cNvCxnSpPr>
              <p:nvPr/>
            </p:nvCxnSpPr>
            <p:spPr>
              <a:xfrm flipV="1">
                <a:off x="7787104" y="2836714"/>
                <a:ext cx="1217016" cy="224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화살표 연결선 77"/>
              <p:cNvCxnSpPr>
                <a:stCxn id="46" idx="3"/>
                <a:endCxn id="75" idx="1"/>
              </p:cNvCxnSpPr>
              <p:nvPr/>
            </p:nvCxnSpPr>
            <p:spPr>
              <a:xfrm flipV="1">
                <a:off x="7619507" y="2836714"/>
                <a:ext cx="1384613" cy="14104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모서리가 둥근 직사각형 81"/>
              <p:cNvSpPr/>
              <p:nvPr/>
            </p:nvSpPr>
            <p:spPr>
              <a:xfrm>
                <a:off x="9004120" y="3898337"/>
                <a:ext cx="1382038" cy="406141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 smtClean="0">
                    <a:solidFill>
                      <a:sysClr val="windowText" lastClr="000000"/>
                    </a:solidFill>
                  </a:rPr>
                  <a:t>The content page added reply</a:t>
                </a:r>
                <a:endParaRPr kumimoji="1" lang="ko-KR" altLang="en-US" sz="10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83" name="직선 화살표 연결선 82"/>
              <p:cNvCxnSpPr>
                <a:endCxn id="82" idx="1"/>
              </p:cNvCxnSpPr>
              <p:nvPr/>
            </p:nvCxnSpPr>
            <p:spPr>
              <a:xfrm>
                <a:off x="7295630" y="3934421"/>
                <a:ext cx="1708490" cy="166987"/>
              </a:xfrm>
              <a:prstGeom prst="straightConnector1">
                <a:avLst/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모서리가 둥근 직사각형 83"/>
              <p:cNvSpPr/>
              <p:nvPr/>
            </p:nvSpPr>
            <p:spPr>
              <a:xfrm>
                <a:off x="9004120" y="3452752"/>
                <a:ext cx="1382038" cy="406141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 smtClean="0">
                    <a:solidFill>
                      <a:sysClr val="windowText" lastClr="000000"/>
                    </a:solidFill>
                  </a:rPr>
                  <a:t>The content page</a:t>
                </a:r>
                <a:endParaRPr kumimoji="1" lang="ko-KR" altLang="en-US" sz="10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85" name="직선 화살표 연결선 84"/>
              <p:cNvCxnSpPr>
                <a:endCxn id="84" idx="1"/>
              </p:cNvCxnSpPr>
              <p:nvPr/>
            </p:nvCxnSpPr>
            <p:spPr>
              <a:xfrm flipV="1">
                <a:off x="7295630" y="3655823"/>
                <a:ext cx="1708490" cy="114640"/>
              </a:xfrm>
              <a:prstGeom prst="straightConnector1">
                <a:avLst/>
              </a:prstGeom>
              <a:ln>
                <a:solidFill>
                  <a:schemeClr val="accent5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6971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443E-6 3.82716E-6 L -0.51203 -0.002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11" y="-1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347 0.00154 L -0.35587 -0.0040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76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-15716" y="1361406"/>
            <a:ext cx="3348000" cy="237600"/>
            <a:chOff x="1" y="1362808"/>
            <a:chExt cx="2558561" cy="23739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4" name="육각형[H] 13"/>
            <p:cNvSpPr/>
            <p:nvPr/>
          </p:nvSpPr>
          <p:spPr>
            <a:xfrm>
              <a:off x="2282092" y="1362808"/>
              <a:ext cx="276470" cy="2373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" y="1362808"/>
              <a:ext cx="2356337" cy="2373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34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15716" y="1326317"/>
            <a:ext cx="2894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3</a:t>
            </a:r>
            <a:r>
              <a:rPr kumimoji="1" lang="en-US" altLang="ko-KR" sz="1400" dirty="0" smtClean="0"/>
              <a:t>/3. As a Master</a:t>
            </a:r>
            <a:r>
              <a:rPr kumimoji="1" lang="ko-KR" altLang="en-US" sz="1400" dirty="0" smtClean="0"/>
              <a:t> </a:t>
            </a:r>
            <a:r>
              <a:rPr kumimoji="1" lang="en-US" altLang="ko-KR" sz="1400" dirty="0" smtClean="0"/>
              <a:t>(in the content page)</a:t>
            </a:r>
            <a:endParaRPr kumimoji="1" lang="ko-KR" altLang="en-US" sz="11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43" y="2428332"/>
            <a:ext cx="2221671" cy="1450996"/>
          </a:xfrm>
          <a:prstGeom prst="rect">
            <a:avLst/>
          </a:prstGeom>
        </p:spPr>
      </p:pic>
      <p:sp>
        <p:nvSpPr>
          <p:cNvPr id="66" name="모서리가 둥근 직사각형 65"/>
          <p:cNvSpPr>
            <a:spLocks noChangeAspect="1"/>
          </p:cNvSpPr>
          <p:nvPr/>
        </p:nvSpPr>
        <p:spPr>
          <a:xfrm>
            <a:off x="5387576" y="3669763"/>
            <a:ext cx="419997" cy="12599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dirty="0">
                <a:solidFill>
                  <a:sysClr val="windowText" lastClr="000000"/>
                </a:solidFill>
              </a:rPr>
              <a:t>D</a:t>
            </a:r>
            <a:r>
              <a:rPr kumimoji="1" lang="en-US" altLang="ko-KR" sz="500" dirty="0" smtClean="0">
                <a:solidFill>
                  <a:sysClr val="windowText" lastClr="000000"/>
                </a:solidFill>
              </a:rPr>
              <a:t>elete</a:t>
            </a:r>
            <a:endParaRPr kumimoji="1" lang="ko-KR" altLang="en-US" sz="500" dirty="0">
              <a:solidFill>
                <a:sysClr val="windowText" lastClr="000000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4482285" y="3091919"/>
            <a:ext cx="1064182" cy="763955"/>
            <a:chOff x="3606795" y="1928215"/>
            <a:chExt cx="2315944" cy="1678754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5682" y="1928215"/>
              <a:ext cx="1005118" cy="1005116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3606795" y="3065910"/>
              <a:ext cx="2315944" cy="541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/>
                <a:t>Deleting Reply</a:t>
              </a:r>
              <a:endParaRPr kumimoji="1" lang="ko-KR" altLang="en-US" sz="1000" dirty="0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4471703" y="2049259"/>
            <a:ext cx="1239547" cy="713160"/>
            <a:chOff x="6193903" y="1464546"/>
            <a:chExt cx="2697586" cy="1564978"/>
          </a:xfrm>
        </p:grpSpPr>
        <p:grpSp>
          <p:nvGrpSpPr>
            <p:cNvPr id="55" name="그룹 54"/>
            <p:cNvGrpSpPr/>
            <p:nvPr/>
          </p:nvGrpSpPr>
          <p:grpSpPr>
            <a:xfrm>
              <a:off x="6193903" y="1464546"/>
              <a:ext cx="1086070" cy="903588"/>
              <a:chOff x="6633286" y="1428921"/>
              <a:chExt cx="1086070" cy="903588"/>
            </a:xfrm>
          </p:grpSpPr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3286" y="1428921"/>
                <a:ext cx="903588" cy="903588"/>
              </a:xfrm>
              <a:prstGeom prst="rect">
                <a:avLst/>
              </a:prstGeom>
            </p:spPr>
          </p:pic>
          <p:grpSp>
            <p:nvGrpSpPr>
              <p:cNvPr id="58" name="그룹 57"/>
              <p:cNvGrpSpPr/>
              <p:nvPr/>
            </p:nvGrpSpPr>
            <p:grpSpPr>
              <a:xfrm>
                <a:off x="7062750" y="1578958"/>
                <a:ext cx="656606" cy="656606"/>
                <a:chOff x="7062750" y="1602708"/>
                <a:chExt cx="656606" cy="656606"/>
              </a:xfrm>
            </p:grpSpPr>
            <p:pic>
              <p:nvPicPr>
                <p:cNvPr id="59" name="그림 58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2750" y="1602708"/>
                  <a:ext cx="656606" cy="656606"/>
                </a:xfrm>
                <a:prstGeom prst="rect">
                  <a:avLst/>
                </a:prstGeom>
              </p:spPr>
            </p:pic>
            <p:pic>
              <p:nvPicPr>
                <p:cNvPr id="60" name="그림 59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30474" y="1768228"/>
                  <a:ext cx="406400" cy="406400"/>
                </a:xfrm>
                <a:prstGeom prst="rect">
                  <a:avLst/>
                </a:prstGeom>
              </p:spPr>
            </p:pic>
          </p:grpSp>
        </p:grpSp>
        <p:sp>
          <p:nvSpPr>
            <p:cNvPr id="56" name="TextBox 55"/>
            <p:cNvSpPr txBox="1"/>
            <p:nvPr/>
          </p:nvSpPr>
          <p:spPr>
            <a:xfrm>
              <a:off x="6216218" y="2489210"/>
              <a:ext cx="2675271" cy="540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/>
                <a:t>Deleting Contents</a:t>
              </a:r>
              <a:endParaRPr kumimoji="1" lang="ko-KR" altLang="en-US" sz="1000" dirty="0"/>
            </a:p>
          </p:txBody>
        </p:sp>
      </p:grpSp>
      <p:sp>
        <p:nvSpPr>
          <p:cNvPr id="54" name="모서리가 둥근 직사각형 53"/>
          <p:cNvSpPr>
            <a:spLocks noChangeAspect="1"/>
          </p:cNvSpPr>
          <p:nvPr/>
        </p:nvSpPr>
        <p:spPr>
          <a:xfrm>
            <a:off x="5531976" y="2590938"/>
            <a:ext cx="419997" cy="12599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dirty="0">
                <a:solidFill>
                  <a:sysClr val="windowText" lastClr="000000"/>
                </a:solidFill>
              </a:rPr>
              <a:t>D</a:t>
            </a:r>
            <a:r>
              <a:rPr kumimoji="1" lang="en-US" altLang="ko-KR" sz="500" dirty="0" smtClean="0">
                <a:solidFill>
                  <a:sysClr val="windowText" lastClr="000000"/>
                </a:solidFill>
              </a:rPr>
              <a:t>elete</a:t>
            </a:r>
            <a:endParaRPr kumimoji="1" lang="ko-KR" altLang="en-US" sz="500" dirty="0">
              <a:solidFill>
                <a:sysClr val="windowText" lastClr="000000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584694" y="1734634"/>
            <a:ext cx="1724627" cy="2838391"/>
            <a:chOff x="4435772" y="1733079"/>
            <a:chExt cx="1724627" cy="2838391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539" y="1750246"/>
              <a:ext cx="1584000" cy="2821224"/>
            </a:xfrm>
            <a:prstGeom prst="rect">
              <a:avLst/>
            </a:prstGeom>
          </p:spPr>
        </p:pic>
        <p:grpSp>
          <p:nvGrpSpPr>
            <p:cNvPr id="47" name="그룹 46"/>
            <p:cNvGrpSpPr/>
            <p:nvPr/>
          </p:nvGrpSpPr>
          <p:grpSpPr>
            <a:xfrm>
              <a:off x="4435772" y="1733079"/>
              <a:ext cx="1724627" cy="2818053"/>
              <a:chOff x="3788245" y="1218820"/>
              <a:chExt cx="1724627" cy="2818053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3788245" y="1218820"/>
                <a:ext cx="1724627" cy="2818053"/>
              </a:xfrm>
              <a:prstGeom prst="rect">
                <a:avLst/>
              </a:prstGeom>
              <a:solidFill>
                <a:schemeClr val="bg1">
                  <a:alpha val="81000"/>
                </a:schemeClr>
              </a:solidFill>
              <a:ln>
                <a:solidFill>
                  <a:srgbClr val="9DC3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n w="28575">
                    <a:solidFill>
                      <a:schemeClr val="tx1"/>
                    </a:solidFill>
                    <a:prstDash val="sysDash"/>
                  </a:ln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4377482" y="1406970"/>
                <a:ext cx="456255" cy="176403"/>
              </a:xfrm>
              <a:prstGeom prst="roundRect">
                <a:avLst/>
              </a:prstGeom>
              <a:solidFill>
                <a:srgbClr val="D4F5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22" name="모서리가 둥근 직사각형 21"/>
          <p:cNvSpPr/>
          <p:nvPr/>
        </p:nvSpPr>
        <p:spPr>
          <a:xfrm>
            <a:off x="6946720" y="2962189"/>
            <a:ext cx="1382038" cy="406141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The content page updating deleted content or reply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화살표 연결선 22"/>
          <p:cNvCxnSpPr>
            <a:stCxn id="54" idx="3"/>
            <a:endCxn id="22" idx="1"/>
          </p:cNvCxnSpPr>
          <p:nvPr/>
        </p:nvCxnSpPr>
        <p:spPr>
          <a:xfrm>
            <a:off x="5951973" y="2653938"/>
            <a:ext cx="994747" cy="511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66" idx="3"/>
            <a:endCxn id="22" idx="1"/>
          </p:cNvCxnSpPr>
          <p:nvPr/>
        </p:nvCxnSpPr>
        <p:spPr>
          <a:xfrm flipV="1">
            <a:off x="5807573" y="3165260"/>
            <a:ext cx="1139147" cy="567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2650818" y="2652547"/>
            <a:ext cx="1706544" cy="916104"/>
            <a:chOff x="2650818" y="2652547"/>
            <a:chExt cx="1706544" cy="916104"/>
          </a:xfrm>
        </p:grpSpPr>
        <p:grpSp>
          <p:nvGrpSpPr>
            <p:cNvPr id="35" name="그룹 34"/>
            <p:cNvGrpSpPr/>
            <p:nvPr/>
          </p:nvGrpSpPr>
          <p:grpSpPr>
            <a:xfrm>
              <a:off x="2760450" y="2722265"/>
              <a:ext cx="1596912" cy="846386"/>
              <a:chOff x="1779080" y="1614583"/>
              <a:chExt cx="1596912" cy="846386"/>
            </a:xfrm>
          </p:grpSpPr>
          <p:cxnSp>
            <p:nvCxnSpPr>
              <p:cNvPr id="37" name="직선 연결선[R] 36"/>
              <p:cNvCxnSpPr/>
              <p:nvPr/>
            </p:nvCxnSpPr>
            <p:spPr>
              <a:xfrm>
                <a:off x="1779080" y="1854507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1946516" y="1614583"/>
                <a:ext cx="1429476" cy="846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300" b="1" dirty="0" smtClean="0"/>
                  <a:t>Pre-con.  </a:t>
                </a:r>
                <a:r>
                  <a:rPr kumimoji="1" lang="en-US" altLang="ko-KR" sz="1200" dirty="0" smtClean="0"/>
                  <a:t>Master </a:t>
                </a:r>
                <a:r>
                  <a:rPr kumimoji="1" lang="en-US" altLang="ko-KR" sz="1200" dirty="0" smtClean="0">
                    <a:ln>
                      <a:solidFill>
                        <a:srgbClr val="FF0000"/>
                      </a:solidFill>
                    </a:ln>
                  </a:rPr>
                  <a:t>don’t need to</a:t>
                </a:r>
                <a:r>
                  <a:rPr kumimoji="1" lang="en-US" altLang="ko-KR" sz="1200" dirty="0" smtClean="0"/>
                  <a:t> pre-con. in constraint to student</a:t>
                </a:r>
                <a:endParaRPr kumimoji="1" lang="ko-KR" altLang="en-US" sz="1200" dirty="0"/>
              </a:p>
            </p:txBody>
          </p:sp>
          <p:cxnSp>
            <p:nvCxnSpPr>
              <p:cNvPr id="39" name="직선 연결선[R] 38"/>
              <p:cNvCxnSpPr/>
              <p:nvPr/>
            </p:nvCxnSpPr>
            <p:spPr>
              <a:xfrm>
                <a:off x="1788738" y="2029975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[R] 39"/>
              <p:cNvCxnSpPr/>
              <p:nvPr/>
            </p:nvCxnSpPr>
            <p:spPr>
              <a:xfrm>
                <a:off x="1822384" y="2220595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0818" y="2652547"/>
              <a:ext cx="325120" cy="325120"/>
            </a:xfrm>
            <a:prstGeom prst="rect">
              <a:avLst/>
            </a:prstGeom>
          </p:spPr>
        </p:pic>
        <p:cxnSp>
          <p:nvCxnSpPr>
            <p:cNvPr id="73" name="직선 연결선[R] 72"/>
            <p:cNvCxnSpPr/>
            <p:nvPr/>
          </p:nvCxnSpPr>
          <p:spPr>
            <a:xfrm>
              <a:off x="2803754" y="3506077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34039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4.</a:t>
            </a:r>
            <a:r>
              <a:rPr lang="en-US" altLang="ko-KR" dirty="0" smtClean="0"/>
              <a:t> Bus Schedule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35</a:t>
            </a:fld>
            <a:r>
              <a:rPr lang="en-US" altLang="ko-KR" dirty="0" smtClean="0"/>
              <a:t>. </a:t>
            </a:r>
            <a:r>
              <a:rPr lang="en-US" altLang="ko-KR" dirty="0" smtClean="0"/>
              <a:t>Woo </a:t>
            </a:r>
            <a:r>
              <a:rPr lang="en-US" altLang="ko-KR" dirty="0" err="1" smtClean="0"/>
              <a:t>SeungYeon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HyeungSeok</a:t>
            </a:r>
            <a:r>
              <a:rPr lang="en-US" altLang="ko-KR" dirty="0" smtClean="0"/>
              <a:t> Song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460" y="1261263"/>
            <a:ext cx="3684966" cy="3371062"/>
          </a:xfrm>
        </p:spPr>
      </p:pic>
    </p:spTree>
    <p:extLst>
      <p:ext uri="{BB962C8B-B14F-4D97-AF65-F5344CB8AC3E}">
        <p14:creationId xmlns:p14="http://schemas.microsoft.com/office/powerpoint/2010/main" val="23179632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16. </a:t>
            </a:r>
            <a:r>
              <a:rPr lang="en-US" altLang="ko-KR" dirty="0" smtClean="0"/>
              <a:t>Woo </a:t>
            </a:r>
            <a:r>
              <a:rPr lang="en-US" altLang="ko-KR" dirty="0" err="1" smtClean="0"/>
              <a:t>SeungYeon</a:t>
            </a:r>
            <a:r>
              <a:rPr lang="en-US" altLang="ko-KR" dirty="0" smtClean="0"/>
              <a:t>, </a:t>
            </a:r>
            <a:r>
              <a:rPr lang="en-US" altLang="ko-KR" dirty="0" err="1"/>
              <a:t>HyeungSeok</a:t>
            </a:r>
            <a:r>
              <a:rPr lang="en-US" altLang="ko-KR" dirty="0"/>
              <a:t> Song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99" y="1079275"/>
            <a:ext cx="2112119" cy="3492725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609" y="1090605"/>
            <a:ext cx="2069037" cy="3419729"/>
          </a:xfrm>
          <a:prstGeom prst="rect">
            <a:avLst/>
          </a:prstGeom>
        </p:spPr>
      </p:pic>
      <p:sp>
        <p:nvSpPr>
          <p:cNvPr id="9" name="Shape 1827"/>
          <p:cNvSpPr/>
          <p:nvPr/>
        </p:nvSpPr>
        <p:spPr>
          <a:xfrm>
            <a:off x="961271" y="413310"/>
            <a:ext cx="2494994" cy="473018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827"/>
          <p:cNvSpPr/>
          <p:nvPr/>
        </p:nvSpPr>
        <p:spPr>
          <a:xfrm>
            <a:off x="4579631" y="413309"/>
            <a:ext cx="2494994" cy="473018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73035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783510"/>
              </p:ext>
            </p:extLst>
          </p:nvPr>
        </p:nvGraphicFramePr>
        <p:xfrm>
          <a:off x="2732160" y="1574374"/>
          <a:ext cx="5421939" cy="337168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79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2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75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spc="-15" dirty="0">
                          <a:effectLst/>
                          <a:latin typeface="+mn-lt"/>
                        </a:rPr>
                        <a:t>Precondition</a:t>
                      </a:r>
                      <a:endParaRPr lang="ko-KR" sz="1100" kern="1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48402" marR="48402" marT="48402" marB="4840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+mn-lt"/>
                        </a:rPr>
                        <a:t>Log in to  ‘HYU</a:t>
                      </a:r>
                      <a:r>
                        <a:rPr lang="ko-KR" sz="1100" kern="100" dirty="0" smtClean="0">
                          <a:effectLst/>
                          <a:latin typeface="+mn-lt"/>
                        </a:rPr>
                        <a:t>ⓔ</a:t>
                      </a:r>
                      <a:r>
                        <a:rPr lang="en-US" sz="1100" kern="100" dirty="0" smtClean="0">
                          <a:effectLst/>
                          <a:latin typeface="+mn-lt"/>
                        </a:rPr>
                        <a:t>mini’ application</a:t>
                      </a:r>
                      <a:r>
                        <a:rPr lang="en-US" sz="1100" kern="100" baseline="0" dirty="0" smtClean="0">
                          <a:effectLst/>
                          <a:latin typeface="+mn-lt"/>
                          <a:ea typeface="바탕" panose="02030600000101010101" pitchFamily="18" charset="-127"/>
                        </a:rPr>
                        <a:t> </a:t>
                      </a:r>
                      <a:endParaRPr lang="en-US" sz="1100" kern="100" dirty="0" smtClean="0">
                        <a:effectLst/>
                        <a:latin typeface="+mn-lt"/>
                      </a:endParaRPr>
                    </a:p>
                  </a:txBody>
                  <a:tcPr marL="48402" marR="48402" marT="48402" marB="484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75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+mn-lt"/>
                          <a:ea typeface="바탕" panose="02030600000101010101" pitchFamily="18" charset="-127"/>
                        </a:rPr>
                        <a:t>Trigger</a:t>
                      </a:r>
                      <a:endParaRPr lang="ko-KR" sz="1100" kern="1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48402" marR="48402" marT="48402" marB="4840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+mn-lt"/>
                        </a:rPr>
                        <a:t>User</a:t>
                      </a:r>
                      <a:r>
                        <a:rPr lang="en-US" sz="1100" kern="100" baseline="0" dirty="0" smtClean="0">
                          <a:effectLst/>
                          <a:latin typeface="+mn-lt"/>
                        </a:rPr>
                        <a:t> c</a:t>
                      </a:r>
                      <a:r>
                        <a:rPr lang="en-US" sz="1100" kern="100" dirty="0" smtClean="0">
                          <a:effectLst/>
                          <a:latin typeface="+mn-lt"/>
                        </a:rPr>
                        <a:t>licks</a:t>
                      </a:r>
                      <a:r>
                        <a:rPr lang="en-US" sz="1100" kern="100" baseline="0" dirty="0" smtClean="0">
                          <a:effectLst/>
                          <a:latin typeface="+mn-lt"/>
                        </a:rPr>
                        <a:t> ‘Bus Schedule’ button</a:t>
                      </a:r>
                      <a:endParaRPr lang="en-US" sz="1100" kern="100" dirty="0" smtClean="0">
                        <a:effectLst/>
                        <a:latin typeface="+mn-lt"/>
                      </a:endParaRPr>
                    </a:p>
                  </a:txBody>
                  <a:tcPr marL="48402" marR="48402" marT="48402" marB="4840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206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spc="-15" dirty="0">
                          <a:effectLst/>
                          <a:latin typeface="+mn-lt"/>
                        </a:rPr>
                        <a:t>Basic Path</a:t>
                      </a:r>
                      <a:endParaRPr lang="ko-KR" sz="1100" kern="1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48402" marR="48402" marT="48402" marB="4840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spc="-15" dirty="0">
                          <a:effectLst/>
                          <a:latin typeface="+mn-lt"/>
                        </a:rPr>
                        <a:t>1. User can see two tabs(Shuttle bus and Commute bus). And default is shuttle bus tab.</a:t>
                      </a:r>
                      <a:endParaRPr lang="ko-KR" sz="1100" kern="100" dirty="0"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spc="-15" dirty="0">
                          <a:effectLst/>
                          <a:latin typeface="+mn-lt"/>
                        </a:rPr>
                        <a:t>2. ’Shuttle Bus Schedule’ shows shuttle bus schedule in graphical format.(Bus on operating is showed with tracking the current location of the bus)</a:t>
                      </a:r>
                      <a:endParaRPr lang="ko-KR" sz="1100" kern="1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48402" marR="48402" marT="48402" marB="4840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748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spc="-15">
                          <a:effectLst/>
                          <a:latin typeface="+mn-lt"/>
                        </a:rPr>
                        <a:t>Alternative Paths</a:t>
                      </a:r>
                      <a:endParaRPr lang="ko-KR" sz="1100" kern="10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48402" marR="48402" marT="48402" marB="4840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spc="-15" dirty="0">
                          <a:effectLst/>
                          <a:latin typeface="+mn-lt"/>
                        </a:rPr>
                        <a:t>In step 1, It ‘Commute bus schedule’ tab is clicked, User can see the commute bus schedule.</a:t>
                      </a:r>
                      <a:endParaRPr lang="ko-KR" sz="1100" kern="100" dirty="0"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spc="-15" dirty="0">
                          <a:effectLst/>
                          <a:latin typeface="+mn-lt"/>
                        </a:rPr>
                        <a:t>In step 2, If ‘Entire shuttle schedule’ is clicked, User can see whole shuttle bus schedule.</a:t>
                      </a:r>
                      <a:endParaRPr lang="ko-KR" sz="1100" kern="1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48402" marR="48402" marT="48402" marB="4840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75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spc="-15">
                          <a:effectLst/>
                          <a:latin typeface="+mn-lt"/>
                        </a:rPr>
                        <a:t>Postcondition</a:t>
                      </a:r>
                      <a:endParaRPr lang="ko-KR" sz="1100" kern="10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48402" marR="48402" marT="48402" marB="4840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spc="-15" dirty="0">
                          <a:effectLst/>
                          <a:latin typeface="+mn-lt"/>
                        </a:rPr>
                        <a:t>Shuttle bus schedule is provided in visualized format</a:t>
                      </a:r>
                      <a:endParaRPr lang="ko-KR" sz="1100" kern="1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48402" marR="48402" marT="48402" marB="4840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4.</a:t>
            </a:r>
            <a:r>
              <a:rPr lang="en-US" altLang="ko-KR" dirty="0" smtClean="0"/>
              <a:t> Bus Schedule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37</a:t>
            </a:fld>
            <a:r>
              <a:rPr lang="en-US" altLang="ko-KR" dirty="0" smtClean="0"/>
              <a:t>. </a:t>
            </a:r>
            <a:r>
              <a:rPr lang="en-US" altLang="ko-KR" dirty="0" smtClean="0"/>
              <a:t>Woo </a:t>
            </a:r>
            <a:r>
              <a:rPr lang="en-US" altLang="ko-KR" dirty="0" err="1" smtClean="0"/>
              <a:t>SeungYeon</a:t>
            </a:r>
            <a:r>
              <a:rPr lang="en-US" altLang="ko-KR" dirty="0" smtClean="0"/>
              <a:t>, </a:t>
            </a:r>
            <a:r>
              <a:rPr lang="en-US" altLang="ko-KR" dirty="0" err="1"/>
              <a:t>HyeungSeok</a:t>
            </a:r>
            <a:r>
              <a:rPr lang="en-US" altLang="ko-KR" dirty="0"/>
              <a:t> Song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625754" y="1173025"/>
            <a:ext cx="8415827" cy="464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r>
              <a:rPr lang="en-US" altLang="ko-KR" sz="2000" dirty="0" smtClean="0"/>
              <a:t>Show </a:t>
            </a:r>
            <a:r>
              <a:rPr lang="en-US" altLang="ko-KR" sz="2000" dirty="0"/>
              <a:t>current shuttle bus schedule</a:t>
            </a:r>
            <a:endParaRPr lang="ko-KR" altLang="en-US" sz="20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22" y="1712753"/>
            <a:ext cx="1823517" cy="2747431"/>
          </a:xfrm>
          <a:prstGeom prst="rect">
            <a:avLst/>
          </a:prstGeom>
        </p:spPr>
      </p:pic>
      <p:sp>
        <p:nvSpPr>
          <p:cNvPr id="21" name="Shape 1827"/>
          <p:cNvSpPr/>
          <p:nvPr/>
        </p:nvSpPr>
        <p:spPr>
          <a:xfrm>
            <a:off x="382744" y="1198191"/>
            <a:ext cx="1922292" cy="370097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186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4.</a:t>
            </a:r>
            <a:r>
              <a:rPr lang="en-US" altLang="ko-KR" dirty="0" smtClean="0"/>
              <a:t> Bus Schedule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38</a:t>
            </a:fld>
            <a:r>
              <a:rPr lang="en-US" altLang="ko-KR" dirty="0" smtClean="0"/>
              <a:t>. </a:t>
            </a:r>
            <a:r>
              <a:rPr lang="en-US" altLang="ko-KR" dirty="0" smtClean="0"/>
              <a:t>Woo </a:t>
            </a:r>
            <a:r>
              <a:rPr lang="en-US" altLang="ko-KR" dirty="0" err="1" smtClean="0"/>
              <a:t>SeungYeon</a:t>
            </a:r>
            <a:r>
              <a:rPr lang="en-US" altLang="ko-KR" dirty="0" smtClean="0"/>
              <a:t>, </a:t>
            </a:r>
            <a:r>
              <a:rPr lang="en-US" altLang="ko-KR" dirty="0" err="1"/>
              <a:t>HyeungSeok</a:t>
            </a:r>
            <a:r>
              <a:rPr lang="en-US" altLang="ko-KR" dirty="0"/>
              <a:t> Song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743199" y="1214970"/>
            <a:ext cx="8415827" cy="464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r>
              <a:rPr lang="en-US" altLang="ko-KR" sz="2000" dirty="0"/>
              <a:t>Show entire shuttle bus </a:t>
            </a:r>
            <a:r>
              <a:rPr lang="en-US" altLang="ko-KR" sz="2000" dirty="0" smtClean="0"/>
              <a:t>schedule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95" y="1679422"/>
            <a:ext cx="1675462" cy="2766743"/>
          </a:xfrm>
          <a:prstGeom prst="rect">
            <a:avLst/>
          </a:prstGeom>
        </p:spPr>
      </p:pic>
      <p:sp>
        <p:nvSpPr>
          <p:cNvPr id="21" name="Shape 1827"/>
          <p:cNvSpPr/>
          <p:nvPr/>
        </p:nvSpPr>
        <p:spPr>
          <a:xfrm>
            <a:off x="382744" y="1198191"/>
            <a:ext cx="1922292" cy="370097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828975" y="1671033"/>
          <a:ext cx="5314950" cy="29768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2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  <a:latin typeface="+mn-lt"/>
                        </a:rPr>
                        <a:t>Precondition</a:t>
                      </a:r>
                      <a:endParaRPr lang="ko-KR" sz="12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</a:rPr>
                        <a:t>User checked shuttle bus schedule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dirty="0" smtClean="0">
                          <a:effectLst/>
                          <a:latin typeface="+mn-lt"/>
                          <a:ea typeface="바탕" panose="02030600000101010101" pitchFamily="18" charset="-127"/>
                        </a:rPr>
                        <a:t>Trigger</a:t>
                      </a:r>
                      <a:endParaRPr lang="ko-KR" sz="12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User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c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licks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‘Entire shuttle schedule’ button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5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  <a:latin typeface="+mn-lt"/>
                        </a:rPr>
                        <a:t>Basic Path</a:t>
                      </a:r>
                      <a:endParaRPr lang="ko-KR" sz="12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kern="0" dirty="0" smtClean="0">
                          <a:effectLst/>
                          <a:latin typeface="+mn-lt"/>
                        </a:rPr>
                        <a:t>User </a:t>
                      </a:r>
                      <a:r>
                        <a:rPr lang="en-US" sz="1200" kern="0" dirty="0">
                          <a:effectLst/>
                          <a:latin typeface="+mn-lt"/>
                        </a:rPr>
                        <a:t>clicks ‘Entire shuttle schedule’ button to check entire shuttle bus schedule</a:t>
                      </a:r>
                      <a:r>
                        <a:rPr lang="en-US" sz="1200" kern="0" dirty="0" smtClean="0">
                          <a:effectLst/>
                          <a:latin typeface="+mn-lt"/>
                        </a:rPr>
                        <a:t>.</a:t>
                      </a:r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User can see all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shuttle bus schedule from the start time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9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>
                          <a:effectLst/>
                          <a:latin typeface="+mn-lt"/>
                        </a:rPr>
                        <a:t>Alternative Paths</a:t>
                      </a:r>
                      <a:endParaRPr lang="ko-KR" sz="120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+mn-lt"/>
                        </a:rPr>
                        <a:t> </a:t>
                      </a:r>
                      <a:endParaRPr lang="ko-KR" sz="12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  <a:latin typeface="+mn-lt"/>
                        </a:rPr>
                        <a:t>Post Condition</a:t>
                      </a:r>
                      <a:endParaRPr lang="ko-KR" sz="12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  <a:latin typeface="+mn-lt"/>
                        </a:rPr>
                        <a:t>Entire ‘Semester’ shuttle bus schedule is provided in visualized format</a:t>
                      </a:r>
                      <a:endParaRPr lang="ko-KR" sz="12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596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4.</a:t>
            </a:r>
            <a:r>
              <a:rPr lang="en-US" altLang="ko-KR" dirty="0" smtClean="0"/>
              <a:t> Bus Schedule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39</a:t>
            </a:fld>
            <a:r>
              <a:rPr lang="en-US" altLang="ko-KR" dirty="0" smtClean="0"/>
              <a:t>. </a:t>
            </a:r>
            <a:r>
              <a:rPr lang="en-US" altLang="ko-KR" dirty="0" smtClean="0"/>
              <a:t>Woo </a:t>
            </a:r>
            <a:r>
              <a:rPr lang="en-US" altLang="ko-KR" dirty="0" err="1" smtClean="0"/>
              <a:t>SeungYeon</a:t>
            </a:r>
            <a:r>
              <a:rPr lang="en-US" altLang="ko-KR" dirty="0" smtClean="0"/>
              <a:t>, </a:t>
            </a:r>
            <a:r>
              <a:rPr lang="en-US" altLang="ko-KR" dirty="0" err="1"/>
              <a:t>HyeungSeok</a:t>
            </a:r>
            <a:r>
              <a:rPr lang="en-US" altLang="ko-KR" dirty="0"/>
              <a:t> Song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743200" y="1214970"/>
            <a:ext cx="5763238" cy="464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r>
              <a:rPr lang="en-US" altLang="ko-KR" sz="2000" dirty="0"/>
              <a:t>Show entire shuttle bus schedule for session </a:t>
            </a:r>
            <a:endParaRPr lang="ko-KR" altLang="en-US" sz="20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2820586" y="1667552"/>
          <a:ext cx="5314950" cy="29768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2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  <a:latin typeface="+mn-lt"/>
                        </a:rPr>
                        <a:t>Precondition</a:t>
                      </a:r>
                      <a:endParaRPr lang="ko-KR" sz="12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</a:rPr>
                        <a:t>User checked semester or break shuttle bus schedule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dirty="0" smtClean="0">
                          <a:effectLst/>
                          <a:latin typeface="+mn-lt"/>
                          <a:ea typeface="바탕" panose="02030600000101010101" pitchFamily="18" charset="-127"/>
                        </a:rPr>
                        <a:t>Trigger</a:t>
                      </a:r>
                      <a:endParaRPr lang="ko-KR" sz="12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User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c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licks the ‘session’ tab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  <a:latin typeface="+mn-lt"/>
                        </a:rPr>
                        <a:t>Basic Path</a:t>
                      </a:r>
                      <a:endParaRPr lang="ko-KR" sz="12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228600" indent="-2286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kern="0" dirty="0" smtClean="0">
                          <a:effectLst/>
                          <a:latin typeface="+mn-lt"/>
                        </a:rPr>
                        <a:t>User </a:t>
                      </a:r>
                      <a:r>
                        <a:rPr lang="en-US" sz="1200" kern="0" dirty="0">
                          <a:effectLst/>
                          <a:latin typeface="+mn-lt"/>
                        </a:rPr>
                        <a:t>can see shuttle bus schedule of session </a:t>
                      </a:r>
                      <a:r>
                        <a:rPr lang="en-US" sz="1200" kern="0" dirty="0" smtClean="0">
                          <a:effectLst/>
                          <a:latin typeface="+mn-lt"/>
                        </a:rPr>
                        <a:t>term</a:t>
                      </a:r>
                    </a:p>
                    <a:p>
                      <a:pPr marL="228600" marR="0" indent="-228600" algn="l" defTabSz="648035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kern="100" spc="-15" dirty="0" smtClean="0">
                          <a:effectLst/>
                          <a:latin typeface="+mn-lt"/>
                        </a:rPr>
                        <a:t>’Shuttle Bus Schedule’ shows shuttle bus schedule in graphical format.</a:t>
                      </a:r>
                      <a:endParaRPr lang="ko-KR" altLang="ko-KR" sz="1200" kern="100" dirty="0" smtClean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73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  <a:latin typeface="+mn-lt"/>
                        </a:rPr>
                        <a:t>Alternative Paths</a:t>
                      </a:r>
                      <a:endParaRPr lang="ko-KR" sz="12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indent="0" algn="l" defTabSz="648035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effectLst/>
                          <a:latin typeface="+mn-lt"/>
                        </a:rPr>
                        <a:t> </a:t>
                      </a:r>
                      <a:r>
                        <a:rPr lang="en-US" altLang="ko-KR" sz="1200" kern="100" spc="-15" dirty="0" smtClean="0">
                          <a:effectLst/>
                          <a:latin typeface="+mn-lt"/>
                        </a:rPr>
                        <a:t>In step 2, If ‘Entire shuttle schedule’ is clicked, User can see whole shuttle bus schedule.</a:t>
                      </a:r>
                      <a:endParaRPr lang="ko-KR" altLang="ko-KR" sz="1200" kern="100" dirty="0" smtClean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  <a:latin typeface="+mn-lt"/>
                        </a:rPr>
                        <a:t>Post Condition</a:t>
                      </a:r>
                      <a:endParaRPr lang="ko-KR" sz="12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  <a:latin typeface="+mn-lt"/>
                        </a:rPr>
                        <a:t>Entire ‘Session’ shuttle bus schedule is provided in visualized format</a:t>
                      </a:r>
                      <a:endParaRPr lang="ko-KR" sz="12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51" y="1706850"/>
            <a:ext cx="1656518" cy="2739315"/>
          </a:xfrm>
          <a:prstGeom prst="rect">
            <a:avLst/>
          </a:prstGeom>
        </p:spPr>
      </p:pic>
      <p:sp>
        <p:nvSpPr>
          <p:cNvPr id="21" name="Shape 1827"/>
          <p:cNvSpPr/>
          <p:nvPr/>
        </p:nvSpPr>
        <p:spPr>
          <a:xfrm>
            <a:off x="382744" y="1198191"/>
            <a:ext cx="1922292" cy="370097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27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HYU</a:t>
            </a:r>
            <a:r>
              <a:rPr lang="ko-KR" altLang="en-US" sz="2800" dirty="0"/>
              <a:t>ⓔ</a:t>
            </a:r>
            <a:r>
              <a:rPr lang="en-US" altLang="ko-KR" dirty="0" smtClean="0"/>
              <a:t>mini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20"/>
            <a:ext cx="1955964" cy="51109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Objective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94053" y="1981520"/>
            <a:ext cx="7601289" cy="2775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4800" b="0" dirty="0" smtClean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“</a:t>
            </a:r>
            <a:r>
              <a:rPr lang="en-US" altLang="ko-KR" sz="4800" dirty="0" smtClean="0">
                <a:ea typeface="Roboto" panose="02000000000000000000" pitchFamily="2" charset="0"/>
              </a:rPr>
              <a:t>Simplicity</a:t>
            </a:r>
            <a:r>
              <a:rPr lang="en-US" altLang="ko-KR" sz="4800" b="0" dirty="0" smtClean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 is</a:t>
            </a:r>
            <a:br>
              <a:rPr lang="en-US" altLang="ko-KR" sz="4800" b="0" dirty="0" smtClean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altLang="ko-KR" sz="4600" b="0" dirty="0" smtClean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 </a:t>
            </a:r>
            <a:r>
              <a:rPr lang="en-US" altLang="ko-KR" sz="4800" b="0" dirty="0" smtClean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 the u</a:t>
            </a:r>
            <a:r>
              <a:rPr lang="en-US" altLang="ko-KR" sz="4800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Roboto" panose="02000000000000000000" pitchFamily="2" charset="0"/>
              </a:rPr>
              <a:t>l</a:t>
            </a:r>
            <a:r>
              <a:rPr lang="en-US" altLang="ko-KR" sz="4800" b="0" dirty="0" smtClean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timate sophistication.”</a:t>
            </a:r>
            <a:r>
              <a:rPr lang="en-US" altLang="ko-KR" sz="4800" b="0" dirty="0" smtClean="0">
                <a:ea typeface="Roboto" panose="02000000000000000000" pitchFamily="2" charset="0"/>
              </a:rPr>
              <a:t/>
            </a:r>
            <a:br>
              <a:rPr lang="en-US" altLang="ko-KR" sz="4800" b="0" dirty="0" smtClean="0">
                <a:ea typeface="Roboto" panose="02000000000000000000" pitchFamily="2" charset="0"/>
              </a:rPr>
            </a:br>
            <a:r>
              <a:rPr lang="en-US" altLang="ko-KR" sz="1900" b="0" dirty="0" smtClean="0">
                <a:ea typeface="Roboto" panose="02000000000000000000" pitchFamily="2" charset="0"/>
              </a:rPr>
              <a:t> </a:t>
            </a:r>
            <a:endParaRPr lang="en-US" altLang="ko-KR" sz="1300" b="0" dirty="0" smtClean="0">
              <a:ea typeface="Roboto" panose="02000000000000000000" pitchFamily="2" charset="0"/>
            </a:endParaRPr>
          </a:p>
          <a:p>
            <a:pPr algn="r"/>
            <a:r>
              <a:rPr lang="en-US" altLang="ko-KR" dirty="0" smtClean="0">
                <a:ea typeface="Roboto" panose="02000000000000000000" pitchFamily="2" charset="0"/>
              </a:rPr>
              <a:t>Leonardo da Vinci	</a:t>
            </a:r>
            <a:endParaRPr lang="en-US" altLang="ko-KR" dirty="0">
              <a:ea typeface="Roboto" panose="02000000000000000000" pitchFamily="2" charset="0"/>
            </a:endParaRPr>
          </a:p>
          <a:p>
            <a:endParaRPr lang="ko-KR" altLang="en-US" sz="4800" b="0" dirty="0"/>
          </a:p>
        </p:txBody>
      </p:sp>
    </p:spTree>
    <p:extLst>
      <p:ext uri="{BB962C8B-B14F-4D97-AF65-F5344CB8AC3E}">
        <p14:creationId xmlns:p14="http://schemas.microsoft.com/office/powerpoint/2010/main" val="368979965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4.</a:t>
            </a:r>
            <a:r>
              <a:rPr lang="en-US" altLang="ko-KR" dirty="0" smtClean="0"/>
              <a:t> Bus Schedule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40</a:t>
            </a:fld>
            <a:r>
              <a:rPr lang="en-US" altLang="ko-KR" dirty="0" smtClean="0"/>
              <a:t>. </a:t>
            </a:r>
            <a:r>
              <a:rPr lang="en-US" altLang="ko-KR" dirty="0" smtClean="0"/>
              <a:t>Woo </a:t>
            </a:r>
            <a:r>
              <a:rPr lang="en-US" altLang="ko-KR" dirty="0" err="1" smtClean="0"/>
              <a:t>SeungYeon</a:t>
            </a:r>
            <a:r>
              <a:rPr lang="en-US" altLang="ko-KR" dirty="0" smtClean="0"/>
              <a:t>, </a:t>
            </a:r>
            <a:r>
              <a:rPr lang="en-US" altLang="ko-KR" dirty="0" err="1"/>
              <a:t>HyeungSeok</a:t>
            </a:r>
            <a:r>
              <a:rPr lang="en-US" altLang="ko-KR" dirty="0"/>
              <a:t> Song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743199" y="1214970"/>
            <a:ext cx="8415827" cy="464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r>
              <a:rPr lang="en-US" altLang="ko-KR" sz="2000" dirty="0"/>
              <a:t>Show entire shuttle bus </a:t>
            </a:r>
            <a:r>
              <a:rPr lang="en-US" altLang="ko-KR" sz="2000" dirty="0" smtClean="0"/>
              <a:t>schedule for break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71" y="1723628"/>
            <a:ext cx="1783171" cy="2747704"/>
          </a:xfrm>
          <a:prstGeom prst="rect">
            <a:avLst/>
          </a:prstGeom>
        </p:spPr>
      </p:pic>
      <p:sp>
        <p:nvSpPr>
          <p:cNvPr id="21" name="Shape 1827"/>
          <p:cNvSpPr/>
          <p:nvPr/>
        </p:nvSpPr>
        <p:spPr>
          <a:xfrm>
            <a:off x="382744" y="1198191"/>
            <a:ext cx="1922292" cy="370097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2820586" y="1679422"/>
          <a:ext cx="5314950" cy="29768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2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  <a:latin typeface="+mn-lt"/>
                        </a:rPr>
                        <a:t>Precondition</a:t>
                      </a:r>
                      <a:endParaRPr lang="ko-KR" sz="12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</a:rPr>
                        <a:t>User checked semester or session shuttle bus schedule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dirty="0" smtClean="0">
                          <a:effectLst/>
                          <a:latin typeface="+mn-lt"/>
                          <a:ea typeface="바탕" panose="02030600000101010101" pitchFamily="18" charset="-127"/>
                        </a:rPr>
                        <a:t>Trigger</a:t>
                      </a:r>
                      <a:endParaRPr lang="ko-KR" sz="12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User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c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licks the ‘break’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tab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>
                          <a:effectLst/>
                          <a:latin typeface="+mn-lt"/>
                        </a:rPr>
                        <a:t>Basic Path</a:t>
                      </a:r>
                      <a:endParaRPr lang="ko-KR" sz="120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228600" indent="-2286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kern="0" dirty="0" smtClean="0">
                          <a:effectLst/>
                          <a:latin typeface="+mn-lt"/>
                        </a:rPr>
                        <a:t>User </a:t>
                      </a:r>
                      <a:r>
                        <a:rPr lang="en-US" sz="1200" kern="0" dirty="0">
                          <a:effectLst/>
                          <a:latin typeface="+mn-lt"/>
                        </a:rPr>
                        <a:t>can see shuttle bus schedule of break </a:t>
                      </a:r>
                      <a:r>
                        <a:rPr lang="en-US" sz="1200" kern="0" dirty="0" smtClean="0">
                          <a:effectLst/>
                          <a:latin typeface="+mn-lt"/>
                        </a:rPr>
                        <a:t>term</a:t>
                      </a:r>
                    </a:p>
                    <a:p>
                      <a:pPr marL="228600" indent="-2286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altLang="ko-KR" sz="1200" kern="100" spc="-15" dirty="0" smtClean="0">
                          <a:effectLst/>
                          <a:latin typeface="+mn-lt"/>
                        </a:rPr>
                        <a:t>’Shuttle Bus Schedule’ shows shuttle bus schedule in graphical format.</a:t>
                      </a:r>
                      <a:endParaRPr lang="ko-KR" sz="12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84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>
                          <a:effectLst/>
                          <a:latin typeface="+mn-lt"/>
                        </a:rPr>
                        <a:t>Alternative Paths</a:t>
                      </a:r>
                      <a:endParaRPr lang="ko-KR" sz="120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indent="0" algn="l" defTabSz="648035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effectLst/>
                          <a:latin typeface="+mn-lt"/>
                        </a:rPr>
                        <a:t> </a:t>
                      </a:r>
                      <a:r>
                        <a:rPr lang="en-US" altLang="ko-KR" sz="1200" kern="100" spc="-15" dirty="0" smtClean="0">
                          <a:effectLst/>
                          <a:latin typeface="+mn-lt"/>
                        </a:rPr>
                        <a:t>In step 2, If ‘Entire shuttle schedule’ is clicked, User can see whole shuttle bus schedule.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>
                          <a:effectLst/>
                          <a:latin typeface="+mn-lt"/>
                        </a:rPr>
                        <a:t>Post Condition</a:t>
                      </a:r>
                      <a:endParaRPr lang="ko-KR" sz="120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  <a:latin typeface="+mn-lt"/>
                        </a:rPr>
                        <a:t>Entire ‘Break’ shuttle bus schedule is provided in visualized format</a:t>
                      </a:r>
                      <a:endParaRPr lang="ko-KR" sz="12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62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827"/>
          <p:cNvSpPr/>
          <p:nvPr/>
        </p:nvSpPr>
        <p:spPr>
          <a:xfrm>
            <a:off x="382744" y="1198191"/>
            <a:ext cx="1922292" cy="370097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4.</a:t>
            </a:r>
            <a:r>
              <a:rPr lang="en-US" altLang="ko-KR" dirty="0" smtClean="0"/>
              <a:t> Bus Schedule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41</a:t>
            </a:fld>
            <a:r>
              <a:rPr lang="en-US" altLang="ko-KR" dirty="0" smtClean="0"/>
              <a:t>. </a:t>
            </a:r>
            <a:r>
              <a:rPr lang="en-US" altLang="ko-KR" dirty="0" smtClean="0"/>
              <a:t>Woo </a:t>
            </a:r>
            <a:r>
              <a:rPr lang="en-US" altLang="ko-KR" dirty="0" err="1" smtClean="0"/>
              <a:t>SeungYeon</a:t>
            </a:r>
            <a:r>
              <a:rPr lang="en-US" altLang="ko-KR" dirty="0" smtClean="0"/>
              <a:t>, </a:t>
            </a:r>
            <a:r>
              <a:rPr lang="en-US" altLang="ko-KR" dirty="0" err="1"/>
              <a:t>HyeungSeok</a:t>
            </a:r>
            <a:r>
              <a:rPr lang="en-US" altLang="ko-KR" dirty="0"/>
              <a:t> Song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659310" y="1188367"/>
            <a:ext cx="8415827" cy="464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r>
              <a:rPr lang="en-US" altLang="ko-KR" sz="2000" dirty="0" smtClean="0"/>
              <a:t>Show commute </a:t>
            </a:r>
            <a:r>
              <a:rPr lang="en-US" altLang="ko-KR" sz="2000" dirty="0"/>
              <a:t>bus schedule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10" y="1693875"/>
            <a:ext cx="1660141" cy="2743901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731761" y="1576429"/>
          <a:ext cx="5314950" cy="29768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48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6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96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spc="-15" dirty="0">
                          <a:effectLst/>
                          <a:latin typeface="+mn-lt"/>
                        </a:rPr>
                        <a:t>Precondition</a:t>
                      </a:r>
                      <a:endParaRPr lang="ko-KR" sz="1200" kern="1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</a:rPr>
                        <a:t>User checked shuttle bus schedule</a:t>
                      </a:r>
                      <a:endParaRPr lang="ko-KR" sz="1200" kern="1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바탕" panose="02030600000101010101" pitchFamily="18" charset="-127"/>
                        </a:rPr>
                        <a:t>Trigger</a:t>
                      </a:r>
                      <a:endParaRPr lang="ko-KR" sz="1200" kern="1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바탕" panose="02030600000101010101" pitchFamily="18" charset="-127"/>
                        </a:rPr>
                        <a:t>User clicks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</a:rPr>
                        <a:t> commute bus schedule tab </a:t>
                      </a:r>
                      <a:endParaRPr lang="ko-KR" sz="1200" kern="1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spc="-15">
                          <a:effectLst/>
                          <a:latin typeface="+mn-lt"/>
                        </a:rPr>
                        <a:t>Basic Path</a:t>
                      </a:r>
                      <a:endParaRPr lang="ko-KR" sz="1200" kern="10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</a:rPr>
                        <a:t>1. User clicks commute bus schedule tab to check commute bus schedule.</a:t>
                      </a:r>
                      <a:endParaRPr lang="ko-KR" sz="1200" kern="100" dirty="0">
                        <a:effectLst/>
                        <a:latin typeface="+mn-lt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</a:rPr>
                        <a:t>2. In commute bus schedule tab, user can select which route to be displayed among 9 routes.</a:t>
                      </a:r>
                      <a:endParaRPr lang="ko-KR" sz="1200" kern="100" dirty="0">
                        <a:effectLst/>
                        <a:latin typeface="+mn-lt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</a:rPr>
                        <a:t>3. Application displays selected route.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66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spc="-15">
                          <a:effectLst/>
                          <a:latin typeface="+mn-lt"/>
                        </a:rPr>
                        <a:t>Alternative Paths</a:t>
                      </a:r>
                      <a:endParaRPr lang="ko-KR" sz="1200" kern="10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spc="-15" dirty="0">
                          <a:effectLst/>
                          <a:latin typeface="+mn-lt"/>
                        </a:rPr>
                        <a:t> </a:t>
                      </a:r>
                      <a:endParaRPr lang="ko-KR" sz="1200" kern="1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spc="-15">
                          <a:effectLst/>
                          <a:latin typeface="+mn-lt"/>
                        </a:rPr>
                        <a:t>Postcondition</a:t>
                      </a:r>
                      <a:endParaRPr lang="ko-KR" sz="1200" kern="10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spc="-15" dirty="0">
                          <a:effectLst/>
                          <a:latin typeface="+mn-lt"/>
                        </a:rPr>
                        <a:t>Commute bus schedule is provided in visualized format</a:t>
                      </a:r>
                      <a:endParaRPr lang="ko-KR" sz="1200" kern="100" dirty="0">
                        <a:effectLst/>
                        <a:latin typeface="+mn-lt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09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6251247" cy="611981"/>
          </a:xfrm>
        </p:spPr>
        <p:txBody>
          <a:bodyPr>
            <a:normAutofit/>
          </a:bodyPr>
          <a:lstStyle/>
          <a:p>
            <a:r>
              <a:rPr lang="en-US" altLang="ko-KR" sz="3300" dirty="0" smtClean="0"/>
              <a:t>Description for Time Table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42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HyungLak</a:t>
            </a:r>
            <a:r>
              <a:rPr lang="en-US" altLang="ko-KR" dirty="0" smtClean="0"/>
              <a:t>, </a:t>
            </a:r>
            <a:r>
              <a:rPr lang="en-US" altLang="ko-KR" dirty="0" smtClean="0"/>
              <a:t>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2019300"/>
            <a:ext cx="6965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Lecture Schedule is for student who want to see </a:t>
            </a:r>
            <a:r>
              <a:rPr lang="en-US" altLang="ko-KR" b="1" dirty="0" smtClean="0"/>
              <a:t>lecture schedule</a:t>
            </a:r>
            <a:r>
              <a:rPr lang="en-US" altLang="ko-KR" dirty="0" smtClean="0"/>
              <a:t> in 'HYU</a:t>
            </a:r>
            <a:r>
              <a:rPr lang="ko-KR" altLang="ko-KR" dirty="0" smtClean="0"/>
              <a:t>ⓔ</a:t>
            </a:r>
            <a:r>
              <a:rPr lang="en-US" altLang="ko-KR" dirty="0" smtClean="0"/>
              <a:t>mini'. In addition to basic function of showing lecture schedules, 'HYU</a:t>
            </a:r>
            <a:r>
              <a:rPr lang="ko-KR" altLang="ko-KR" dirty="0" smtClean="0"/>
              <a:t>ⓔ</a:t>
            </a:r>
            <a:r>
              <a:rPr lang="en-US" altLang="ko-KR" dirty="0" smtClean="0"/>
              <a:t>mini' also provides </a:t>
            </a:r>
            <a:r>
              <a:rPr lang="en-US" altLang="ko-KR" b="1" dirty="0" smtClean="0"/>
              <a:t>highlight view mode </a:t>
            </a:r>
            <a:r>
              <a:rPr lang="en-US" altLang="ko-KR" dirty="0" smtClean="0"/>
              <a:t>of making highlight to current schedule, adding personal schedule function that user can </a:t>
            </a:r>
            <a:r>
              <a:rPr lang="en-US" altLang="ko-KR" b="1" dirty="0" smtClean="0"/>
              <a:t>add their personal schedule </a:t>
            </a:r>
            <a:r>
              <a:rPr lang="en-US" altLang="ko-KR" dirty="0" smtClean="0"/>
              <a:t>and sharing function that user can share their </a:t>
            </a:r>
            <a:r>
              <a:rPr lang="en-US" altLang="ko-KR" b="1" dirty="0" smtClean="0"/>
              <a:t>schedule through ‘</a:t>
            </a:r>
            <a:r>
              <a:rPr lang="en-US" altLang="ko-KR" b="1" dirty="0" err="1" smtClean="0"/>
              <a:t>Kakao</a:t>
            </a:r>
            <a:r>
              <a:rPr lang="en-US" altLang="ko-KR" b="1" dirty="0" smtClean="0"/>
              <a:t> Talk’</a:t>
            </a:r>
            <a:r>
              <a:rPr lang="en-US" altLang="ko-KR" dirty="0" smtClean="0"/>
              <a:t>. Also user </a:t>
            </a:r>
            <a:r>
              <a:rPr lang="en-US" altLang="ko-KR" b="1" dirty="0" smtClean="0"/>
              <a:t>can save their schedule </a:t>
            </a:r>
            <a:r>
              <a:rPr lang="en-US" altLang="ko-KR" dirty="0" smtClean="0"/>
              <a:t>in their local machine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247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43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HyungLak</a:t>
            </a:r>
            <a:r>
              <a:rPr lang="en-US" altLang="ko-KR" dirty="0" smtClean="0"/>
              <a:t>, </a:t>
            </a:r>
            <a:r>
              <a:rPr lang="en-US" altLang="ko-KR" dirty="0" smtClean="0"/>
              <a:t>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7" name="그림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0134" y="1268016"/>
            <a:ext cx="5372100" cy="341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94053" y="2786355"/>
            <a:ext cx="2228715" cy="37783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Use </a:t>
            </a:r>
            <a:r>
              <a:rPr lang="en-US" altLang="ko-KR" dirty="0"/>
              <a:t>Case </a:t>
            </a:r>
            <a:r>
              <a:rPr lang="en-US" altLang="ko-KR" dirty="0" smtClean="0"/>
              <a:t>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85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0400" y="1421890"/>
            <a:ext cx="4813099" cy="79833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 Show Lecture Schedule</a:t>
            </a:r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44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HyungLak</a:t>
            </a:r>
            <a:r>
              <a:rPr lang="en-US" altLang="ko-KR" dirty="0" smtClean="0"/>
              <a:t>, </a:t>
            </a:r>
            <a:r>
              <a:rPr lang="en-US" altLang="ko-KR" dirty="0" smtClean="0"/>
              <a:t>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0351" y="4394200"/>
            <a:ext cx="190500" cy="16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45400" y="4376631"/>
            <a:ext cx="209550" cy="19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00" y="1944894"/>
            <a:ext cx="4702176" cy="2446231"/>
          </a:xfrm>
          <a:prstGeom prst="rect">
            <a:avLst/>
          </a:prstGeom>
        </p:spPr>
      </p:pic>
      <p:sp>
        <p:nvSpPr>
          <p:cNvPr id="6" name="액자 5"/>
          <p:cNvSpPr/>
          <p:nvPr/>
        </p:nvSpPr>
        <p:spPr>
          <a:xfrm>
            <a:off x="1911921" y="2691308"/>
            <a:ext cx="1490134" cy="77159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925" y="1421890"/>
            <a:ext cx="26003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5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95925" y="1421890"/>
            <a:ext cx="2600325" cy="31908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4999" y="1421890"/>
            <a:ext cx="4813099" cy="79833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 Download Schedule</a:t>
            </a:r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45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HyungLak</a:t>
            </a:r>
            <a:r>
              <a:rPr lang="en-US" altLang="ko-KR" dirty="0" smtClean="0"/>
              <a:t>, </a:t>
            </a:r>
            <a:r>
              <a:rPr lang="en-US" altLang="ko-KR" dirty="0" smtClean="0"/>
              <a:t>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7815118" y="4368800"/>
            <a:ext cx="260350" cy="209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375" y="1938524"/>
            <a:ext cx="4563533" cy="2427246"/>
          </a:xfrm>
          <a:prstGeom prst="rect">
            <a:avLst/>
          </a:prstGeom>
        </p:spPr>
      </p:pic>
      <p:sp>
        <p:nvSpPr>
          <p:cNvPr id="10" name="액자 9"/>
          <p:cNvSpPr/>
          <p:nvPr/>
        </p:nvSpPr>
        <p:spPr>
          <a:xfrm>
            <a:off x="2017356" y="3271319"/>
            <a:ext cx="1490134" cy="84045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77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227" y="1410739"/>
            <a:ext cx="2600325" cy="31908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9600" y="1421890"/>
            <a:ext cx="4813099" cy="79833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 Share Schedule</a:t>
            </a:r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46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HyungLak</a:t>
            </a:r>
            <a:r>
              <a:rPr lang="en-US" altLang="ko-KR" dirty="0" smtClean="0"/>
              <a:t>, </a:t>
            </a:r>
            <a:r>
              <a:rPr lang="en-US" altLang="ko-KR" dirty="0" smtClean="0"/>
              <a:t>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7620577" y="4368800"/>
            <a:ext cx="260350" cy="209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9" y="1976979"/>
            <a:ext cx="5141267" cy="2273275"/>
          </a:xfrm>
          <a:prstGeom prst="rect">
            <a:avLst/>
          </a:prstGeom>
        </p:spPr>
      </p:pic>
      <p:sp>
        <p:nvSpPr>
          <p:cNvPr id="10" name="액자 9"/>
          <p:cNvSpPr/>
          <p:nvPr/>
        </p:nvSpPr>
        <p:spPr>
          <a:xfrm>
            <a:off x="2110847" y="2815015"/>
            <a:ext cx="1490134" cy="95265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58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1800" y="1387475"/>
            <a:ext cx="4813099" cy="79833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 Highlight View</a:t>
            </a:r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47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HyungLak</a:t>
            </a:r>
            <a:r>
              <a:rPr lang="en-US" altLang="ko-KR" dirty="0" smtClean="0"/>
              <a:t>, </a:t>
            </a:r>
            <a:r>
              <a:rPr lang="en-US" altLang="ko-KR" dirty="0" smtClean="0"/>
              <a:t>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2375" y="4295775"/>
            <a:ext cx="199072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00147" y="1370672"/>
            <a:ext cx="2673349" cy="317614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7" name="타원 16"/>
          <p:cNvSpPr/>
          <p:nvPr/>
        </p:nvSpPr>
        <p:spPr>
          <a:xfrm>
            <a:off x="7708900" y="1282700"/>
            <a:ext cx="469900" cy="209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7461250" y="1606550"/>
            <a:ext cx="609600" cy="539750"/>
          </a:xfrm>
          <a:prstGeom prst="line">
            <a:avLst/>
          </a:prstGeom>
          <a:ln>
            <a:gradFill>
              <a:gsLst>
                <a:gs pos="0">
                  <a:srgbClr val="FF3399"/>
                </a:gs>
                <a:gs pos="25000">
                  <a:srgbClr val="FF6633"/>
                </a:gs>
                <a:gs pos="50000">
                  <a:srgbClr val="FFFF00"/>
                </a:gs>
                <a:gs pos="75000">
                  <a:srgbClr val="01A78F"/>
                </a:gs>
                <a:gs pos="100000">
                  <a:srgbClr val="3366FF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515100" y="2470150"/>
            <a:ext cx="1060450" cy="279400"/>
          </a:xfrm>
          <a:prstGeom prst="line">
            <a:avLst/>
          </a:prstGeom>
          <a:ln>
            <a:gradFill>
              <a:gsLst>
                <a:gs pos="0">
                  <a:srgbClr val="FF3399"/>
                </a:gs>
                <a:gs pos="25000">
                  <a:srgbClr val="FF6633"/>
                </a:gs>
                <a:gs pos="50000">
                  <a:srgbClr val="FFFF00"/>
                </a:gs>
                <a:gs pos="75000">
                  <a:srgbClr val="01A78F"/>
                </a:gs>
                <a:gs pos="100000">
                  <a:srgbClr val="3366FF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0351" y="4368800"/>
            <a:ext cx="190500" cy="16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45400" y="4351231"/>
            <a:ext cx="209550" cy="19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723" y="2040050"/>
            <a:ext cx="4702176" cy="2029158"/>
          </a:xfrm>
          <a:prstGeom prst="rect">
            <a:avLst/>
          </a:prstGeom>
        </p:spPr>
      </p:pic>
      <p:sp>
        <p:nvSpPr>
          <p:cNvPr id="15" name="액자 14"/>
          <p:cNvSpPr/>
          <p:nvPr/>
        </p:nvSpPr>
        <p:spPr>
          <a:xfrm>
            <a:off x="2034646" y="3362264"/>
            <a:ext cx="1284288" cy="70694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0725" y="1495722"/>
            <a:ext cx="504825" cy="142875"/>
          </a:xfrm>
          <a:prstGeom prst="rect">
            <a:avLst/>
          </a:prstGeom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37038" y="1626824"/>
            <a:ext cx="933449" cy="822545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FF0000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5400000" scaled="0"/>
              <a:tileRect r="-100000" b="-100000"/>
            </a:gradFill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6508750" y="202565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accent1"/>
                </a:solidFill>
              </a:rPr>
              <a:t>다음 일정 입니다</a:t>
            </a:r>
            <a:endParaRPr lang="en-US" altLang="ko-KR" sz="800" b="1" dirty="0" smtClean="0">
              <a:solidFill>
                <a:schemeClr val="accent1"/>
              </a:solidFill>
            </a:endParaRPr>
          </a:p>
          <a:p>
            <a:r>
              <a:rPr lang="en-US" altLang="ko-KR" sz="800" b="1" dirty="0" smtClean="0">
                <a:solidFill>
                  <a:schemeClr val="accent1"/>
                </a:solidFill>
              </a:rPr>
              <a:t>                 10:30 AM</a:t>
            </a:r>
            <a:endParaRPr lang="ko-KR" altLang="en-US" sz="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733" y="1358351"/>
            <a:ext cx="4813099" cy="79833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 Add User Schedule</a:t>
            </a:r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48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HyungLak</a:t>
            </a:r>
            <a:r>
              <a:rPr lang="en-US" altLang="ko-KR" dirty="0" smtClean="0"/>
              <a:t>, </a:t>
            </a:r>
            <a:r>
              <a:rPr lang="en-US" altLang="ko-KR" dirty="0" smtClean="0"/>
              <a:t>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6350" y="1323288"/>
            <a:ext cx="3466783" cy="326453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3025" y="2390775"/>
            <a:ext cx="21431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33975" y="2835275"/>
            <a:ext cx="21431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86350" y="4295775"/>
            <a:ext cx="19367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124450" y="2387600"/>
            <a:ext cx="1517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</a:rPr>
              <a:t>일정을 입력하세요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24450" y="2863850"/>
            <a:ext cx="1517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</a:rPr>
              <a:t>시간을 입력하세요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34150" y="1390650"/>
            <a:ext cx="6000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559550" y="1511300"/>
            <a:ext cx="590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>
                    <a:lumMod val="95000"/>
                  </a:schemeClr>
                </a:solidFill>
              </a:rPr>
              <a:t>일 정</a:t>
            </a:r>
            <a:endParaRPr lang="ko-KR" altLang="en-US" sz="1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364" y="1871276"/>
            <a:ext cx="4607835" cy="2405251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1803400" y="3612821"/>
            <a:ext cx="1422399" cy="70694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25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2133" y="1321307"/>
            <a:ext cx="3001317" cy="513843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 Non-Functional</a:t>
            </a:r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49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HyungLak</a:t>
            </a:r>
            <a:r>
              <a:rPr lang="en-US" altLang="ko-KR" dirty="0" smtClean="0"/>
              <a:t>, </a:t>
            </a:r>
            <a:r>
              <a:rPr lang="en-US" altLang="ko-KR" dirty="0" smtClean="0"/>
              <a:t>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6350" y="4295775"/>
            <a:ext cx="19367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162" y="1857375"/>
            <a:ext cx="817185" cy="74612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1972791" y="1802501"/>
            <a:ext cx="6004983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I</a:t>
            </a:r>
            <a:r>
              <a:rPr lang="en-US" altLang="ko-KR" dirty="0" smtClean="0"/>
              <a:t>f </a:t>
            </a:r>
            <a:r>
              <a:rPr lang="en-US" altLang="ko-KR" dirty="0"/>
              <a:t>“</a:t>
            </a:r>
            <a:r>
              <a:rPr lang="en-US" altLang="ko-KR" dirty="0" err="1"/>
              <a:t>Kakoa</a:t>
            </a:r>
            <a:r>
              <a:rPr lang="en-US" altLang="ko-KR" dirty="0"/>
              <a:t> Talk” didn’t installed in local machine and mobile phone, user can’t </a:t>
            </a:r>
            <a:r>
              <a:rPr lang="en-US" altLang="ko-KR" dirty="0" smtClean="0"/>
              <a:t>access</a:t>
            </a:r>
            <a:r>
              <a:rPr lang="ko-KR" altLang="en-US" dirty="0" smtClean="0"/>
              <a:t> </a:t>
            </a:r>
            <a:r>
              <a:rPr lang="en-US" altLang="ko-KR" dirty="0" smtClean="0"/>
              <a:t>the </a:t>
            </a:r>
            <a:r>
              <a:rPr lang="en-US" altLang="ko-KR" dirty="0"/>
              <a:t>Share lecture Schedule function in “</a:t>
            </a:r>
            <a:r>
              <a:rPr lang="en-US" altLang="ko-KR" dirty="0" smtClean="0"/>
              <a:t>HYU</a:t>
            </a:r>
            <a:r>
              <a:rPr lang="ko-KR" altLang="ko-KR" dirty="0" smtClean="0"/>
              <a:t>ⓔ</a:t>
            </a:r>
            <a:r>
              <a:rPr lang="en-US" altLang="ko-KR" dirty="0" smtClean="0"/>
              <a:t>mini</a:t>
            </a:r>
            <a:r>
              <a:rPr lang="en-US" altLang="ko-KR" dirty="0"/>
              <a:t>” 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5338" y="2950027"/>
            <a:ext cx="804862" cy="83280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957974" y="2943429"/>
            <a:ext cx="6004983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T</a:t>
            </a:r>
            <a:r>
              <a:rPr lang="en-US" altLang="ko-KR" dirty="0" smtClean="0"/>
              <a:t>he </a:t>
            </a:r>
            <a:r>
              <a:rPr lang="en-US" altLang="ko-KR" dirty="0"/>
              <a:t>system should protect itself and its sensitive data from unauthorized </a:t>
            </a:r>
            <a:r>
              <a:rPr lang="en-US" altLang="ko-KR" dirty="0" smtClean="0"/>
              <a:t>access</a:t>
            </a:r>
            <a:r>
              <a:rPr lang="en-US" altLang="ko-KR" dirty="0"/>
              <a:t>, malicious, </a:t>
            </a:r>
            <a:r>
              <a:rPr lang="en-US" altLang="ko-KR" dirty="0" smtClean="0"/>
              <a:t>modification. </a:t>
            </a:r>
            <a:r>
              <a:rPr lang="en-US" altLang="ko-KR" dirty="0"/>
              <a:t>I</a:t>
            </a:r>
            <a:r>
              <a:rPr lang="en-US" altLang="ko-KR" dirty="0" smtClean="0"/>
              <a:t>f </a:t>
            </a:r>
            <a:r>
              <a:rPr lang="en-US" altLang="ko-KR" dirty="0"/>
              <a:t>there is no reaction, the user will be log-out </a:t>
            </a:r>
            <a:r>
              <a:rPr lang="en-US" altLang="ko-KR" dirty="0" smtClean="0"/>
              <a:t>automatically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622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HYU</a:t>
            </a:r>
            <a:r>
              <a:rPr lang="ko-KR" altLang="en-US" sz="2800" dirty="0"/>
              <a:t>ⓔ</a:t>
            </a:r>
            <a:r>
              <a:rPr lang="en-US" altLang="ko-KR" dirty="0"/>
              <a:t>mini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Target User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168307" y="1794616"/>
            <a:ext cx="3293743" cy="2615493"/>
            <a:chOff x="1026639" y="1939956"/>
            <a:chExt cx="3293743" cy="2615493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1026639" y="2417556"/>
              <a:ext cx="3293743" cy="2137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648035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 baseline="0">
                  <a:solidFill>
                    <a:schemeClr val="tx1"/>
                  </a:solidFill>
                  <a:latin typeface="Roboto" panose="02000000000000000000" pitchFamily="2" charset="0"/>
                  <a:ea typeface="나눔고딕" panose="020D0604000000000000" pitchFamily="50" charset="-127"/>
                  <a:cs typeface="Roboto" panose="02000000000000000000" pitchFamily="2" charset="0"/>
                </a:defRPr>
              </a:lvl1pPr>
            </a:lstStyle>
            <a:p>
              <a:r>
                <a:rPr lang="en-US" altLang="ko-KR" sz="22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Seoul Campus</a:t>
              </a:r>
              <a:br>
                <a:rPr lang="en-US" altLang="ko-KR" sz="22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US" altLang="ko-KR" sz="22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Professor</a:t>
              </a:r>
              <a:br>
                <a:rPr lang="en-US" altLang="ko-KR" sz="22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US" altLang="ko-KR" sz="22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Academy</a:t>
              </a:r>
            </a:p>
            <a:p>
              <a:r>
                <a:rPr lang="en-US" altLang="ko-KR" sz="22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Employee</a:t>
              </a:r>
            </a:p>
            <a:p>
              <a:r>
                <a:rPr lang="en-US" altLang="ko-KR" sz="7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endParaRPr lang="en-US" altLang="ko-KR" sz="2200" b="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altLang="ko-KR" sz="2400" b="0" dirty="0" smtClean="0"/>
                <a:t>… </a:t>
              </a:r>
              <a:r>
                <a:rPr lang="en-US" altLang="ko-KR" sz="2400" dirty="0" smtClean="0"/>
                <a:t>Too Complex!</a:t>
              </a: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1026639" y="1939956"/>
              <a:ext cx="1886133" cy="7527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648035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 baseline="0">
                  <a:solidFill>
                    <a:schemeClr val="tx1"/>
                  </a:solidFill>
                  <a:latin typeface="Roboto" panose="02000000000000000000" pitchFamily="2" charset="0"/>
                  <a:ea typeface="나눔고딕" panose="020D0604000000000000" pitchFamily="50" charset="-127"/>
                  <a:cs typeface="Roboto" panose="02000000000000000000" pitchFamily="2" charset="0"/>
                </a:defRPr>
              </a:lvl1pPr>
            </a:lstStyle>
            <a:p>
              <a:r>
                <a:rPr lang="en-US" altLang="ko-KR" sz="3200" dirty="0" smtClean="0"/>
                <a:t>Original</a:t>
              </a:r>
              <a:endParaRPr lang="en-US" altLang="ko-KR" dirty="0" smtClean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211890" y="1799069"/>
            <a:ext cx="4185633" cy="2615493"/>
            <a:chOff x="508173" y="1939956"/>
            <a:chExt cx="4185633" cy="2615493"/>
          </a:xfrm>
        </p:grpSpPr>
        <p:sp>
          <p:nvSpPr>
            <p:cNvPr id="9" name="제목 1"/>
            <p:cNvSpPr txBox="1">
              <a:spLocks/>
            </p:cNvSpPr>
            <p:nvPr/>
          </p:nvSpPr>
          <p:spPr>
            <a:xfrm>
              <a:off x="508173" y="2417557"/>
              <a:ext cx="4185633" cy="213789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648035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 baseline="0">
                  <a:solidFill>
                    <a:schemeClr val="tx1"/>
                  </a:solidFill>
                  <a:latin typeface="Roboto" panose="02000000000000000000" pitchFamily="2" charset="0"/>
                  <a:ea typeface="나눔고딕" panose="020D0604000000000000" pitchFamily="50" charset="-127"/>
                  <a:cs typeface="Roboto" panose="02000000000000000000" pitchFamily="2" charset="0"/>
                </a:defRPr>
              </a:lvl1pPr>
            </a:lstStyle>
            <a:p>
              <a:r>
                <a:rPr lang="en-US" altLang="ko-KR" dirty="0" smtClean="0"/>
                <a:t>ERICA Student </a:t>
              </a:r>
              <a:r>
                <a:rPr lang="en-US" altLang="ko-KR" b="0" dirty="0" smtClean="0"/>
                <a:t>ONLY!</a:t>
              </a:r>
            </a:p>
          </p:txBody>
        </p:sp>
        <p:sp>
          <p:nvSpPr>
            <p:cNvPr id="10" name="제목 1"/>
            <p:cNvSpPr txBox="1">
              <a:spLocks/>
            </p:cNvSpPr>
            <p:nvPr/>
          </p:nvSpPr>
          <p:spPr>
            <a:xfrm>
              <a:off x="508173" y="1939956"/>
              <a:ext cx="2482311" cy="7527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648035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 baseline="0">
                  <a:solidFill>
                    <a:schemeClr val="tx1"/>
                  </a:solidFill>
                  <a:latin typeface="Roboto" panose="02000000000000000000" pitchFamily="2" charset="0"/>
                  <a:ea typeface="나눔고딕" panose="020D0604000000000000" pitchFamily="50" charset="-127"/>
                  <a:cs typeface="Roboto" panose="02000000000000000000" pitchFamily="2" charset="0"/>
                </a:defRPr>
              </a:lvl1pPr>
            </a:lstStyle>
            <a:p>
              <a:r>
                <a:rPr lang="en-US" altLang="ko-KR" sz="3200" dirty="0" smtClean="0"/>
                <a:t>HYU</a:t>
              </a:r>
              <a:r>
                <a:rPr lang="ko-KR" altLang="en-US" sz="2600" dirty="0" smtClean="0"/>
                <a:t>ⓔ</a:t>
              </a:r>
              <a:r>
                <a:rPr lang="en-US" altLang="ko-KR" sz="3200" dirty="0" smtClean="0"/>
                <a:t>mini</a:t>
              </a:r>
              <a:endParaRPr lang="en-US" altLang="ko-KR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95073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6.</a:t>
            </a:r>
            <a:r>
              <a:rPr lang="en-US" altLang="ko-KR" dirty="0" smtClean="0"/>
              <a:t> Weekly Menu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Use Case Diagram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50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646" y="1646417"/>
            <a:ext cx="2573472" cy="288941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844800" y="3203575"/>
            <a:ext cx="527049" cy="187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Student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149600" y="3067050"/>
            <a:ext cx="222249" cy="482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89299" y="3203575"/>
            <a:ext cx="495301" cy="549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5666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6.</a:t>
            </a:r>
            <a:r>
              <a:rPr lang="en-US" altLang="ko-KR" dirty="0" smtClean="0"/>
              <a:t> Weekly Menu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Description(User </a:t>
            </a:r>
            <a:r>
              <a:rPr lang="en-US" altLang="ko-KR" dirty="0"/>
              <a:t>Scenario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51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2234053" y="1903663"/>
            <a:ext cx="4172658" cy="2629311"/>
            <a:chOff x="2332773" y="1903663"/>
            <a:chExt cx="4172658" cy="262931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2773" y="2583661"/>
              <a:ext cx="904607" cy="757345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3366169" y="2520055"/>
              <a:ext cx="1279769" cy="884556"/>
              <a:chOff x="2124008" y="2567028"/>
              <a:chExt cx="1279769" cy="884556"/>
            </a:xfrm>
          </p:grpSpPr>
          <p:sp>
            <p:nvSpPr>
              <p:cNvPr id="6" name="내용 개체 틀 2"/>
              <p:cNvSpPr txBox="1">
                <a:spLocks/>
              </p:cNvSpPr>
              <p:nvPr/>
            </p:nvSpPr>
            <p:spPr>
              <a:xfrm>
                <a:off x="2124008" y="2567028"/>
                <a:ext cx="1279769" cy="791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62009" indent="-162009" algn="l" defTabSz="648035" rtl="0" eaLnBrk="1" latinLnBrk="1" hangingPunct="1">
                  <a:lnSpc>
                    <a:spcPct val="90000"/>
                  </a:lnSpc>
                  <a:spcBef>
                    <a:spcPts val="709"/>
                  </a:spcBef>
                  <a:buFont typeface="Arial" panose="020B0604020202020204" pitchFamily="34" charset="0"/>
                  <a:buChar char="•"/>
                  <a:defRPr sz="1984" kern="1200" baseline="0">
                    <a:solidFill>
                      <a:schemeClr val="tx1"/>
                    </a:solidFill>
                    <a:latin typeface="+mn-lt"/>
                    <a:ea typeface="나눔고딕" panose="020D0604000000000000" pitchFamily="50" charset="-127"/>
                    <a:cs typeface="Roboto Light" panose="02000000000000000000" pitchFamily="2" charset="0"/>
                  </a:defRPr>
                </a:lvl1pPr>
                <a:lvl2pPr marL="486026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70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44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4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34062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58079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2097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06115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0132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54150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b="1" dirty="0" smtClean="0"/>
                  <a:t>Button</a:t>
                </a:r>
              </a:p>
              <a:p>
                <a:pPr marL="0" indent="0" algn="ctr">
                  <a:buNone/>
                </a:pPr>
                <a:r>
                  <a:rPr lang="en-US" altLang="ko-KR" b="1" dirty="0" smtClean="0"/>
                  <a:t>Pressed</a:t>
                </a:r>
                <a:endParaRPr lang="ko-KR" altLang="en-US" b="1" dirty="0"/>
              </a:p>
            </p:txBody>
          </p:sp>
          <p:sp>
            <p:nvSpPr>
              <p:cNvPr id="7" name="오른쪽 화살표 6"/>
              <p:cNvSpPr/>
              <p:nvPr/>
            </p:nvSpPr>
            <p:spPr>
              <a:xfrm>
                <a:off x="2160659" y="3265292"/>
                <a:ext cx="1206469" cy="186292"/>
              </a:xfrm>
              <a:prstGeom prst="rightArrow">
                <a:avLst>
                  <a:gd name="adj1" fmla="val 50000"/>
                  <a:gd name="adj2" fmla="val 6807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1378" y="1903663"/>
              <a:ext cx="1694053" cy="2629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693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2935925" y="1854557"/>
            <a:ext cx="2763607" cy="7833153"/>
            <a:chOff x="2834481" y="1100137"/>
            <a:chExt cx="2990850" cy="847725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4481" y="4043362"/>
              <a:ext cx="2990850" cy="5534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4481" y="1100137"/>
              <a:ext cx="2971800" cy="2943225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-116390" y="4720175"/>
            <a:ext cx="8873544" cy="590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22452" y="4146997"/>
            <a:ext cx="9285668" cy="575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539" y="1707434"/>
            <a:ext cx="1733550" cy="29813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89" y="1754452"/>
            <a:ext cx="1752600" cy="25717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322452" y="1222206"/>
            <a:ext cx="9285668" cy="501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322450" y="-112992"/>
            <a:ext cx="9285668" cy="1381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6.</a:t>
            </a:r>
            <a:r>
              <a:rPr lang="en-US" altLang="ko-KR" dirty="0" smtClean="0"/>
              <a:t> Weekly Menu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Requirements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52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935925" y="1860928"/>
            <a:ext cx="2746004" cy="483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935925" y="2306093"/>
            <a:ext cx="2739664" cy="483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933777" y="2394098"/>
            <a:ext cx="2739664" cy="483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43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7E-7 -3.58025E-6 L -0.00165 -0.51729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" y="-2635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5 -0.51728 L -6.9447E-7 -1.14382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" y="-31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7" grpId="0" animBg="1"/>
      <p:bldP spid="17" grpId="1" animBg="1"/>
      <p:bldP spid="2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6.</a:t>
            </a:r>
            <a:r>
              <a:rPr lang="en-US" altLang="ko-KR" dirty="0" smtClean="0"/>
              <a:t> Weekly Menu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Requirements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53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519694" y="1749513"/>
            <a:ext cx="2124076" cy="2710228"/>
            <a:chOff x="1081812" y="1929819"/>
            <a:chExt cx="2124076" cy="271022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1813" y="1929819"/>
              <a:ext cx="2124075" cy="74295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1813" y="2961109"/>
              <a:ext cx="2124075" cy="4191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1338" y="3364513"/>
              <a:ext cx="2114550" cy="40005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0863" y="3747664"/>
              <a:ext cx="2105025" cy="36195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1812" y="2631306"/>
              <a:ext cx="2124075" cy="39052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0863" y="4087597"/>
              <a:ext cx="2105025" cy="552450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5239542" y="1749513"/>
            <a:ext cx="2124076" cy="2710228"/>
            <a:chOff x="1081812" y="1929819"/>
            <a:chExt cx="2124076" cy="271022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1813" y="1929819"/>
              <a:ext cx="2124075" cy="74295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1813" y="2961109"/>
              <a:ext cx="2124075" cy="41910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1338" y="2617540"/>
              <a:ext cx="2114550" cy="40005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0863" y="3747664"/>
              <a:ext cx="2105025" cy="36195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1812" y="3352523"/>
              <a:ext cx="2124075" cy="390525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0863" y="4087597"/>
              <a:ext cx="2105025" cy="552450"/>
            </a:xfrm>
            <a:prstGeom prst="rect">
              <a:avLst/>
            </a:prstGeom>
          </p:spPr>
        </p:pic>
      </p:grpSp>
      <p:cxnSp>
        <p:nvCxnSpPr>
          <p:cNvPr id="27" name="직선 화살표 연결선 26"/>
          <p:cNvCxnSpPr>
            <a:stCxn id="12" idx="3"/>
            <a:endCxn id="24" idx="1"/>
          </p:cNvCxnSpPr>
          <p:nvPr/>
        </p:nvCxnSpPr>
        <p:spPr>
          <a:xfrm>
            <a:off x="3643769" y="2646263"/>
            <a:ext cx="1595773" cy="721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4" idx="3"/>
            <a:endCxn id="22" idx="1"/>
          </p:cNvCxnSpPr>
          <p:nvPr/>
        </p:nvCxnSpPr>
        <p:spPr>
          <a:xfrm flipV="1">
            <a:off x="3643770" y="2637259"/>
            <a:ext cx="1605298" cy="746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내용 개체 틀 2"/>
          <p:cNvSpPr txBox="1">
            <a:spLocks/>
          </p:cNvSpPr>
          <p:nvPr/>
        </p:nvSpPr>
        <p:spPr>
          <a:xfrm>
            <a:off x="3811297" y="3384232"/>
            <a:ext cx="1279769" cy="427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 smtClean="0"/>
              <a:t>Dragging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7665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7.</a:t>
            </a:r>
            <a:r>
              <a:rPr lang="en-US" altLang="ko-KR" dirty="0" smtClean="0"/>
              <a:t> Manager 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Our own database</a:t>
            </a:r>
          </a:p>
          <a:p>
            <a:r>
              <a:rPr lang="en-US" altLang="ko-KR" smtClean="0"/>
              <a:t>Maliciious modifying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54</a:t>
            </a:fld>
            <a:r>
              <a:rPr lang="en-US" altLang="ko-KR" dirty="0" smtClean="0"/>
              <a:t>. </a:t>
            </a:r>
            <a:r>
              <a:rPr lang="en-US" altLang="ko-KR" dirty="0" smtClean="0"/>
              <a:t>Song </a:t>
            </a:r>
            <a:r>
              <a:rPr lang="en-US" altLang="ko-KR" dirty="0" err="1" smtClean="0"/>
              <a:t>HyungSeok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09377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Use Case 7.</a:t>
            </a:r>
            <a:r>
              <a:rPr lang="en-US" altLang="ko-KR"/>
              <a:t> Manager Page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55</a:t>
            </a:fld>
            <a:r>
              <a:rPr lang="en-US" altLang="ko-KR" dirty="0"/>
              <a:t>. </a:t>
            </a:r>
            <a:r>
              <a:rPr lang="en-US" altLang="ko-KR" dirty="0" smtClean="0"/>
              <a:t>Song </a:t>
            </a:r>
            <a:r>
              <a:rPr lang="en-US" altLang="ko-KR" dirty="0" err="1" smtClean="0"/>
              <a:t>HyungSeok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94053" y="2786355"/>
            <a:ext cx="2228715" cy="37783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Use </a:t>
            </a:r>
            <a:r>
              <a:rPr lang="en-US" altLang="ko-KR" dirty="0"/>
              <a:t>Case </a:t>
            </a:r>
            <a:r>
              <a:rPr lang="en-US" altLang="ko-KR" dirty="0" smtClean="0"/>
              <a:t>Diagram</a:t>
            </a: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451" y="1309819"/>
            <a:ext cx="3175744" cy="341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198513" y="2279561"/>
            <a:ext cx="1906073" cy="1957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Use Case 7.</a:t>
            </a:r>
            <a:r>
              <a:rPr lang="en-US" altLang="ko-KR"/>
              <a:t> Manager Page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Functional </a:t>
            </a:r>
            <a:r>
              <a:rPr lang="en-US" altLang="ko-KR" smtClean="0"/>
              <a:t>Requirement</a:t>
            </a:r>
          </a:p>
          <a:p>
            <a:pPr marL="0" indent="0">
              <a:buNone/>
            </a:pPr>
            <a:r>
              <a:rPr lang="en-US" altLang="ko-KR" smtClean="0"/>
              <a:t> -  Student information</a:t>
            </a:r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- Bus schedule</a:t>
            </a:r>
          </a:p>
          <a:p>
            <a:pPr marL="0" indent="0">
              <a:buNone/>
            </a:pPr>
            <a:r>
              <a:rPr lang="en-US" altLang="ko-KR" smtClean="0"/>
              <a:t> - </a:t>
            </a:r>
            <a:r>
              <a:rPr lang="en-US" altLang="ko-KR" i="1" smtClean="0"/>
              <a:t>Lecture</a:t>
            </a:r>
            <a:endParaRPr lang="ko-KR" altLang="en-US" i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56</a:t>
            </a:fld>
            <a:r>
              <a:rPr lang="en-US" altLang="ko-KR" dirty="0"/>
              <a:t>. </a:t>
            </a:r>
            <a:r>
              <a:rPr lang="en-US" altLang="ko-KR" dirty="0" smtClean="0"/>
              <a:t>Song </a:t>
            </a:r>
            <a:r>
              <a:rPr lang="en-US" altLang="ko-KR" dirty="0" err="1" smtClean="0"/>
              <a:t>HyungSeok</a:t>
            </a:r>
            <a:endParaRPr lang="ko-KR" altLang="en-US" dirty="0"/>
          </a:p>
        </p:txBody>
      </p:sp>
      <p:sp>
        <p:nvSpPr>
          <p:cNvPr id="5" name="Shape 1827"/>
          <p:cNvSpPr/>
          <p:nvPr/>
        </p:nvSpPr>
        <p:spPr>
          <a:xfrm>
            <a:off x="4014356" y="1211797"/>
            <a:ext cx="2264095" cy="352762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직사각형 4"/>
          <p:cNvSpPr/>
          <p:nvPr/>
        </p:nvSpPr>
        <p:spPr>
          <a:xfrm>
            <a:off x="4637363" y="2384148"/>
            <a:ext cx="1018079" cy="4427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Student</a:t>
            </a:r>
            <a:endParaRPr lang="ko-KR" altLang="en-US" sz="1100" dirty="0"/>
          </a:p>
        </p:txBody>
      </p:sp>
      <p:sp>
        <p:nvSpPr>
          <p:cNvPr id="7" name="직사각형 4"/>
          <p:cNvSpPr/>
          <p:nvPr/>
        </p:nvSpPr>
        <p:spPr>
          <a:xfrm>
            <a:off x="4637362" y="2904775"/>
            <a:ext cx="1018079" cy="4759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Bus Schedule</a:t>
            </a:r>
            <a:endParaRPr lang="ko-KR" altLang="en-US" sz="1100" dirty="0"/>
          </a:p>
        </p:txBody>
      </p:sp>
      <p:sp>
        <p:nvSpPr>
          <p:cNvPr id="8" name="직사각형 4"/>
          <p:cNvSpPr/>
          <p:nvPr/>
        </p:nvSpPr>
        <p:spPr>
          <a:xfrm>
            <a:off x="4637361" y="3467533"/>
            <a:ext cx="1018079" cy="4347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Lecture</a:t>
            </a:r>
            <a:endParaRPr lang="ko-KR" altLang="en-US" sz="1100" dirty="0"/>
          </a:p>
        </p:txBody>
      </p:sp>
      <p:sp>
        <p:nvSpPr>
          <p:cNvPr id="11" name="직사각형 4"/>
          <p:cNvSpPr/>
          <p:nvPr/>
        </p:nvSpPr>
        <p:spPr>
          <a:xfrm>
            <a:off x="4198513" y="1738057"/>
            <a:ext cx="1906073" cy="5415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Manage</a:t>
            </a:r>
            <a:endParaRPr lang="ko-KR" altLang="en-US" sz="1100" dirty="0"/>
          </a:p>
        </p:txBody>
      </p:sp>
      <p:sp>
        <p:nvSpPr>
          <p:cNvPr id="12" name="Left Arrow 11"/>
          <p:cNvSpPr/>
          <p:nvPr/>
        </p:nvSpPr>
        <p:spPr>
          <a:xfrm>
            <a:off x="4198513" y="1738057"/>
            <a:ext cx="573110" cy="270751"/>
          </a:xfrm>
          <a:prstGeom prst="lef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mtClean="0">
                <a:solidFill>
                  <a:schemeClr val="tx1"/>
                </a:solidFill>
              </a:rPr>
              <a:t>back</a:t>
            </a:r>
            <a:endParaRPr lang="ko-KR" altLang="en-US" sz="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65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Use Case 7.</a:t>
            </a:r>
            <a:r>
              <a:rPr lang="en-US" altLang="ko-KR"/>
              <a:t> Manager Page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Student information</a:t>
            </a:r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- Add new student</a:t>
            </a:r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- Modify student information</a:t>
            </a:r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- Delete student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57</a:t>
            </a:fld>
            <a:r>
              <a:rPr lang="en-US" altLang="ko-KR" dirty="0"/>
              <a:t>. </a:t>
            </a:r>
            <a:r>
              <a:rPr lang="en-US" altLang="ko-KR" dirty="0" smtClean="0"/>
              <a:t>Song </a:t>
            </a:r>
            <a:r>
              <a:rPr lang="en-US" altLang="ko-KR" dirty="0" err="1" smtClean="0"/>
              <a:t>HyungSeok</a:t>
            </a:r>
            <a:endParaRPr lang="ko-KR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4198513" y="2279561"/>
            <a:ext cx="1906073" cy="1957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Shape 1827"/>
          <p:cNvSpPr/>
          <p:nvPr/>
        </p:nvSpPr>
        <p:spPr>
          <a:xfrm>
            <a:off x="4014356" y="1211797"/>
            <a:ext cx="2264095" cy="352762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직사각형 4"/>
          <p:cNvSpPr/>
          <p:nvPr/>
        </p:nvSpPr>
        <p:spPr>
          <a:xfrm>
            <a:off x="4262586" y="2384148"/>
            <a:ext cx="509037" cy="2213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Add</a:t>
            </a:r>
            <a:endParaRPr lang="ko-KR" altLang="en-US" sz="1100" dirty="0"/>
          </a:p>
        </p:txBody>
      </p:sp>
      <p:sp>
        <p:nvSpPr>
          <p:cNvPr id="10" name="직사각형 4"/>
          <p:cNvSpPr/>
          <p:nvPr/>
        </p:nvSpPr>
        <p:spPr>
          <a:xfrm>
            <a:off x="4262586" y="2701240"/>
            <a:ext cx="1422149" cy="215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Student 1</a:t>
            </a:r>
            <a:endParaRPr lang="ko-KR" altLang="en-US" sz="1100" dirty="0"/>
          </a:p>
        </p:txBody>
      </p:sp>
      <p:sp>
        <p:nvSpPr>
          <p:cNvPr id="11" name="직사각형 4"/>
          <p:cNvSpPr/>
          <p:nvPr/>
        </p:nvSpPr>
        <p:spPr>
          <a:xfrm>
            <a:off x="4198513" y="1738057"/>
            <a:ext cx="1906073" cy="5415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Manage Student</a:t>
            </a:r>
            <a:endParaRPr lang="ko-KR" altLang="en-US" sz="1100" dirty="0"/>
          </a:p>
        </p:txBody>
      </p:sp>
      <p:sp>
        <p:nvSpPr>
          <p:cNvPr id="12" name="Left Arrow 11"/>
          <p:cNvSpPr/>
          <p:nvPr/>
        </p:nvSpPr>
        <p:spPr>
          <a:xfrm>
            <a:off x="4198513" y="1738057"/>
            <a:ext cx="573110" cy="270751"/>
          </a:xfrm>
          <a:prstGeom prst="lef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mtClean="0">
                <a:solidFill>
                  <a:schemeClr val="tx1"/>
                </a:solidFill>
              </a:rPr>
              <a:t>back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20" name="직사각형 4"/>
          <p:cNvSpPr/>
          <p:nvPr/>
        </p:nvSpPr>
        <p:spPr>
          <a:xfrm>
            <a:off x="4262586" y="3030621"/>
            <a:ext cx="1422149" cy="215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Student 1</a:t>
            </a:r>
            <a:endParaRPr lang="ko-KR" altLang="en-US" sz="1100" dirty="0"/>
          </a:p>
        </p:txBody>
      </p:sp>
      <p:sp>
        <p:nvSpPr>
          <p:cNvPr id="21" name="직사각형 4"/>
          <p:cNvSpPr/>
          <p:nvPr/>
        </p:nvSpPr>
        <p:spPr>
          <a:xfrm>
            <a:off x="4262586" y="3343037"/>
            <a:ext cx="1422149" cy="215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Student 1</a:t>
            </a:r>
            <a:endParaRPr lang="ko-KR" altLang="en-US" sz="1100" dirty="0"/>
          </a:p>
        </p:txBody>
      </p:sp>
      <p:sp>
        <p:nvSpPr>
          <p:cNvPr id="22" name="직사각형 4"/>
          <p:cNvSpPr/>
          <p:nvPr/>
        </p:nvSpPr>
        <p:spPr>
          <a:xfrm>
            <a:off x="4262585" y="3652130"/>
            <a:ext cx="1422149" cy="215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Student 1</a:t>
            </a:r>
            <a:endParaRPr lang="ko-KR" altLang="en-US" sz="1100" dirty="0"/>
          </a:p>
        </p:txBody>
      </p:sp>
      <p:sp>
        <p:nvSpPr>
          <p:cNvPr id="23" name="직사각형 4"/>
          <p:cNvSpPr/>
          <p:nvPr/>
        </p:nvSpPr>
        <p:spPr>
          <a:xfrm>
            <a:off x="4262586" y="3929026"/>
            <a:ext cx="1422149" cy="215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Student 1</a:t>
            </a:r>
            <a:endParaRPr lang="ko-KR" altLang="en-US" sz="1100" dirty="0"/>
          </a:p>
        </p:txBody>
      </p:sp>
      <p:sp>
        <p:nvSpPr>
          <p:cNvPr id="24" name="Rounded Rectangle 23"/>
          <p:cNvSpPr/>
          <p:nvPr/>
        </p:nvSpPr>
        <p:spPr>
          <a:xfrm>
            <a:off x="5911403" y="2324048"/>
            <a:ext cx="167425" cy="18208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ounded Rectangle 24"/>
          <p:cNvSpPr/>
          <p:nvPr/>
        </p:nvSpPr>
        <p:spPr>
          <a:xfrm>
            <a:off x="5911403" y="2494839"/>
            <a:ext cx="167425" cy="20640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02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Use Case 7.</a:t>
            </a:r>
            <a:r>
              <a:rPr lang="en-US" altLang="ko-KR"/>
              <a:t> Manager Page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Bus schedule</a:t>
            </a:r>
          </a:p>
          <a:p>
            <a:pPr marL="0" indent="0">
              <a:buNone/>
            </a:pPr>
            <a:r>
              <a:rPr lang="en-US" altLang="ko-KR" smtClean="0"/>
              <a:t> - Update(modify) bus schedule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58</a:t>
            </a:fld>
            <a:r>
              <a:rPr lang="en-US" altLang="ko-KR" dirty="0"/>
              <a:t>. </a:t>
            </a:r>
            <a:r>
              <a:rPr lang="en-US" altLang="ko-KR" dirty="0" smtClean="0"/>
              <a:t>Song </a:t>
            </a:r>
            <a:r>
              <a:rPr lang="en-US" altLang="ko-KR" dirty="0" err="1" smtClean="0"/>
              <a:t>HyungSeok</a:t>
            </a:r>
            <a:endParaRPr lang="ko-KR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4198513" y="2279561"/>
            <a:ext cx="1906073" cy="1957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hape 1827"/>
          <p:cNvSpPr/>
          <p:nvPr/>
        </p:nvSpPr>
        <p:spPr>
          <a:xfrm>
            <a:off x="4014356" y="1211797"/>
            <a:ext cx="2264095" cy="352762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직사각형 4"/>
          <p:cNvSpPr/>
          <p:nvPr/>
        </p:nvSpPr>
        <p:spPr>
          <a:xfrm>
            <a:off x="4198513" y="1738057"/>
            <a:ext cx="1906073" cy="5415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Manage Bus Schedule</a:t>
            </a:r>
            <a:endParaRPr lang="ko-KR" altLang="en-US" sz="1100" dirty="0"/>
          </a:p>
        </p:txBody>
      </p:sp>
      <p:sp>
        <p:nvSpPr>
          <p:cNvPr id="11" name="Left Arrow 10"/>
          <p:cNvSpPr/>
          <p:nvPr/>
        </p:nvSpPr>
        <p:spPr>
          <a:xfrm>
            <a:off x="4198513" y="1738057"/>
            <a:ext cx="573110" cy="270751"/>
          </a:xfrm>
          <a:prstGeom prst="lef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mtClean="0">
                <a:solidFill>
                  <a:schemeClr val="tx1"/>
                </a:solidFill>
              </a:rPr>
              <a:t>back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" name="직사각형 4"/>
          <p:cNvSpPr/>
          <p:nvPr/>
        </p:nvSpPr>
        <p:spPr>
          <a:xfrm>
            <a:off x="4637363" y="2384147"/>
            <a:ext cx="1018079" cy="5264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Update Shuttle Bus Schedule</a:t>
            </a:r>
            <a:endParaRPr lang="ko-KR" altLang="en-US" sz="1100" dirty="0"/>
          </a:p>
        </p:txBody>
      </p:sp>
      <p:sp>
        <p:nvSpPr>
          <p:cNvPr id="13" name="직사각형 4"/>
          <p:cNvSpPr/>
          <p:nvPr/>
        </p:nvSpPr>
        <p:spPr>
          <a:xfrm>
            <a:off x="4637362" y="2979312"/>
            <a:ext cx="1018079" cy="5366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Update Commute Bus Schedule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6911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Use Case 7.</a:t>
            </a:r>
            <a:r>
              <a:rPr lang="en-US" altLang="ko-KR"/>
              <a:t> Manager Page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Bus schedule</a:t>
            </a:r>
          </a:p>
          <a:p>
            <a:pPr marL="0" indent="0">
              <a:buNone/>
            </a:pPr>
            <a:r>
              <a:rPr lang="en-US" altLang="ko-KR" smtClean="0"/>
              <a:t> - Update(modify) bus schedule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59</a:t>
            </a:fld>
            <a:r>
              <a:rPr lang="en-US" altLang="ko-KR" dirty="0"/>
              <a:t>. </a:t>
            </a:r>
            <a:r>
              <a:rPr lang="en-US" altLang="ko-KR" dirty="0" smtClean="0"/>
              <a:t>Song </a:t>
            </a:r>
            <a:r>
              <a:rPr lang="en-US" altLang="ko-KR" dirty="0" err="1" smtClean="0"/>
              <a:t>HyungSeok</a:t>
            </a:r>
            <a:endParaRPr lang="ko-KR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4198513" y="2279561"/>
            <a:ext cx="1906073" cy="1957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hape 1827"/>
          <p:cNvSpPr/>
          <p:nvPr/>
        </p:nvSpPr>
        <p:spPr>
          <a:xfrm>
            <a:off x="4014356" y="1211797"/>
            <a:ext cx="2264095" cy="352762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직사각형 4"/>
          <p:cNvSpPr/>
          <p:nvPr/>
        </p:nvSpPr>
        <p:spPr>
          <a:xfrm>
            <a:off x="4198513" y="1738057"/>
            <a:ext cx="1906073" cy="5415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Manage Bus Schedule</a:t>
            </a:r>
            <a:endParaRPr lang="ko-KR" altLang="en-US" sz="1100" dirty="0"/>
          </a:p>
        </p:txBody>
      </p:sp>
      <p:sp>
        <p:nvSpPr>
          <p:cNvPr id="11" name="Left Arrow 10"/>
          <p:cNvSpPr/>
          <p:nvPr/>
        </p:nvSpPr>
        <p:spPr>
          <a:xfrm>
            <a:off x="4198513" y="1738057"/>
            <a:ext cx="573110" cy="270751"/>
          </a:xfrm>
          <a:prstGeom prst="lef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mtClean="0">
                <a:solidFill>
                  <a:schemeClr val="tx1"/>
                </a:solidFill>
              </a:rPr>
              <a:t>back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9" name="직사각형 4"/>
          <p:cNvSpPr/>
          <p:nvPr/>
        </p:nvSpPr>
        <p:spPr>
          <a:xfrm>
            <a:off x="4211392" y="2355184"/>
            <a:ext cx="672892" cy="3101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semester</a:t>
            </a:r>
            <a:endParaRPr lang="ko-KR" altLang="en-US" sz="1000" dirty="0"/>
          </a:p>
        </p:txBody>
      </p:sp>
      <p:sp>
        <p:nvSpPr>
          <p:cNvPr id="12" name="직사각형 6"/>
          <p:cNvSpPr/>
          <p:nvPr/>
        </p:nvSpPr>
        <p:spPr>
          <a:xfrm>
            <a:off x="4944946" y="2355184"/>
            <a:ext cx="567212" cy="3131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session</a:t>
            </a:r>
            <a:endParaRPr lang="ko-KR" altLang="en-US" sz="1000" dirty="0"/>
          </a:p>
        </p:txBody>
      </p:sp>
      <p:sp>
        <p:nvSpPr>
          <p:cNvPr id="13" name="직사각형 7"/>
          <p:cNvSpPr/>
          <p:nvPr/>
        </p:nvSpPr>
        <p:spPr>
          <a:xfrm>
            <a:off x="5578304" y="2355184"/>
            <a:ext cx="526282" cy="3131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break</a:t>
            </a:r>
            <a:endParaRPr lang="ko-KR" altLang="en-US" sz="10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4382037" y="2668334"/>
          <a:ext cx="1539024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0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3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</a:rPr>
                        <a:t>셔틀콕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</a:rPr>
                        <a:t>한대앞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</a:rPr>
                        <a:t>예술인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3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/>
                        <a:t>9:00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/>
                        <a:t>9:05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/>
                        <a:t>9:10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3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/>
                        <a:t>10:00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/>
                        <a:t>10:05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/>
                        <a:t>10:10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3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/>
                        <a:t>11:00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/>
                        <a:t>11:05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/>
                        <a:t>11:10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3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/>
                        <a:t>12:00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/>
                        <a:t>12:05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/>
                        <a:t>12:10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3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/>
                        <a:t>13:00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/>
                        <a:t>13:05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/>
                        <a:t>13:10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직사각형 4"/>
          <p:cNvSpPr/>
          <p:nvPr/>
        </p:nvSpPr>
        <p:spPr>
          <a:xfrm>
            <a:off x="4700238" y="4014412"/>
            <a:ext cx="811920" cy="155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/>
              <a:t>Save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1011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HYU</a:t>
            </a:r>
            <a:r>
              <a:rPr lang="ko-KR" altLang="en-US" sz="2800" dirty="0"/>
              <a:t>ⓔ</a:t>
            </a:r>
            <a:r>
              <a:rPr lang="en-US" altLang="ko-KR" dirty="0"/>
              <a:t>mini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Target </a:t>
            </a:r>
            <a:r>
              <a:rPr lang="en-US" altLang="ko-KR" dirty="0" smtClean="0"/>
              <a:t>Platform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6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165573" y="1871776"/>
            <a:ext cx="6309618" cy="2258390"/>
            <a:chOff x="1211642" y="1988948"/>
            <a:chExt cx="6309618" cy="2258390"/>
          </a:xfrm>
        </p:grpSpPr>
        <p:pic>
          <p:nvPicPr>
            <p:cNvPr id="1026" name="Picture 2" descr="http://1u88jj3r4db2x4txp44yqfj1.wpengine.netdna-cdn.com/wp-content/uploads/2013/04/ie-chrome-firefox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1642" y="2469860"/>
              <a:ext cx="2395572" cy="1777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덧셈 기호 4"/>
            <p:cNvSpPr/>
            <p:nvPr/>
          </p:nvSpPr>
          <p:spPr>
            <a:xfrm>
              <a:off x="4128929" y="3052678"/>
              <a:ext cx="612226" cy="612226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http://storage.googleapis.com/ix_choosemuse/uploads/2016/02/android-log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2870" y="1988948"/>
              <a:ext cx="2258390" cy="2258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612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Use Case 7.</a:t>
            </a:r>
            <a:r>
              <a:rPr lang="en-US" altLang="ko-KR"/>
              <a:t> Manager Page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Lecture</a:t>
            </a:r>
            <a:endParaRPr lang="ko-KR" altLang="en-US"/>
          </a:p>
          <a:p>
            <a:pPr marL="0" indent="0">
              <a:buNone/>
            </a:pPr>
            <a:r>
              <a:rPr lang="en-US" altLang="ko-KR" smtClean="0"/>
              <a:t> - Add lecture</a:t>
            </a:r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- Modify lecture information</a:t>
            </a:r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- Delete lecture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60</a:t>
            </a:fld>
            <a:r>
              <a:rPr lang="en-US" altLang="ko-KR" dirty="0"/>
              <a:t>. </a:t>
            </a:r>
            <a:r>
              <a:rPr lang="en-US" altLang="ko-KR" dirty="0" smtClean="0"/>
              <a:t>Song </a:t>
            </a:r>
            <a:r>
              <a:rPr lang="en-US" altLang="ko-KR" dirty="0" err="1" smtClean="0"/>
              <a:t>HyungSeok</a:t>
            </a:r>
            <a:endParaRPr lang="ko-KR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198513" y="2279561"/>
            <a:ext cx="1906073" cy="1957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Shape 1827"/>
          <p:cNvSpPr/>
          <p:nvPr/>
        </p:nvSpPr>
        <p:spPr>
          <a:xfrm>
            <a:off x="4014356" y="1211797"/>
            <a:ext cx="2264095" cy="352762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직사각형 4"/>
          <p:cNvSpPr/>
          <p:nvPr/>
        </p:nvSpPr>
        <p:spPr>
          <a:xfrm>
            <a:off x="4262586" y="2384148"/>
            <a:ext cx="509037" cy="2213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Add</a:t>
            </a:r>
            <a:endParaRPr lang="ko-KR" altLang="en-US" sz="1100" dirty="0"/>
          </a:p>
        </p:txBody>
      </p:sp>
      <p:sp>
        <p:nvSpPr>
          <p:cNvPr id="16" name="직사각형 4"/>
          <p:cNvSpPr/>
          <p:nvPr/>
        </p:nvSpPr>
        <p:spPr>
          <a:xfrm>
            <a:off x="4262586" y="2701240"/>
            <a:ext cx="1422149" cy="215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Lecture 1</a:t>
            </a:r>
            <a:endParaRPr lang="ko-KR" altLang="en-US" sz="1100" dirty="0"/>
          </a:p>
        </p:txBody>
      </p:sp>
      <p:sp>
        <p:nvSpPr>
          <p:cNvPr id="17" name="직사각형 4"/>
          <p:cNvSpPr/>
          <p:nvPr/>
        </p:nvSpPr>
        <p:spPr>
          <a:xfrm>
            <a:off x="4198513" y="1738057"/>
            <a:ext cx="1906073" cy="5415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Manage Lecture</a:t>
            </a:r>
            <a:endParaRPr lang="ko-KR" altLang="en-US" sz="1100" dirty="0"/>
          </a:p>
        </p:txBody>
      </p:sp>
      <p:sp>
        <p:nvSpPr>
          <p:cNvPr id="18" name="Left Arrow 17"/>
          <p:cNvSpPr/>
          <p:nvPr/>
        </p:nvSpPr>
        <p:spPr>
          <a:xfrm>
            <a:off x="4198513" y="1738057"/>
            <a:ext cx="573110" cy="270751"/>
          </a:xfrm>
          <a:prstGeom prst="lef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mtClean="0">
                <a:solidFill>
                  <a:schemeClr val="tx1"/>
                </a:solidFill>
              </a:rPr>
              <a:t>back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9" name="직사각형 4"/>
          <p:cNvSpPr/>
          <p:nvPr/>
        </p:nvSpPr>
        <p:spPr>
          <a:xfrm>
            <a:off x="4262586" y="3030621"/>
            <a:ext cx="1422149" cy="215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Lecture 1</a:t>
            </a:r>
            <a:endParaRPr lang="ko-KR" altLang="en-US" sz="1100" dirty="0"/>
          </a:p>
        </p:txBody>
      </p:sp>
      <p:sp>
        <p:nvSpPr>
          <p:cNvPr id="20" name="직사각형 4"/>
          <p:cNvSpPr/>
          <p:nvPr/>
        </p:nvSpPr>
        <p:spPr>
          <a:xfrm>
            <a:off x="4262586" y="3343037"/>
            <a:ext cx="1422149" cy="215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Lecture 1</a:t>
            </a:r>
            <a:endParaRPr lang="ko-KR" altLang="en-US" sz="1100" dirty="0"/>
          </a:p>
        </p:txBody>
      </p:sp>
      <p:sp>
        <p:nvSpPr>
          <p:cNvPr id="21" name="직사각형 4"/>
          <p:cNvSpPr/>
          <p:nvPr/>
        </p:nvSpPr>
        <p:spPr>
          <a:xfrm>
            <a:off x="4262585" y="3652130"/>
            <a:ext cx="1422149" cy="215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Lecture 1</a:t>
            </a:r>
            <a:endParaRPr lang="ko-KR" altLang="en-US" sz="1100" dirty="0"/>
          </a:p>
        </p:txBody>
      </p:sp>
      <p:sp>
        <p:nvSpPr>
          <p:cNvPr id="22" name="직사각형 4"/>
          <p:cNvSpPr/>
          <p:nvPr/>
        </p:nvSpPr>
        <p:spPr>
          <a:xfrm>
            <a:off x="4262586" y="3929026"/>
            <a:ext cx="1422149" cy="215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/>
              <a:t>Lecture 1</a:t>
            </a:r>
            <a:endParaRPr lang="ko-KR" altLang="en-US" sz="1100" dirty="0"/>
          </a:p>
        </p:txBody>
      </p:sp>
      <p:sp>
        <p:nvSpPr>
          <p:cNvPr id="23" name="Rounded Rectangle 22"/>
          <p:cNvSpPr/>
          <p:nvPr/>
        </p:nvSpPr>
        <p:spPr>
          <a:xfrm>
            <a:off x="5911403" y="2324048"/>
            <a:ext cx="167425" cy="18208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ounded Rectangle 23"/>
          <p:cNvSpPr/>
          <p:nvPr/>
        </p:nvSpPr>
        <p:spPr>
          <a:xfrm>
            <a:off x="5911403" y="2494839"/>
            <a:ext cx="167425" cy="20640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82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8.</a:t>
            </a:r>
            <a:r>
              <a:rPr lang="en-US" altLang="ko-KR" dirty="0" smtClean="0"/>
              <a:t> Page Switch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61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18" y="1576189"/>
            <a:ext cx="4034664" cy="2882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454" y="1576546"/>
            <a:ext cx="1065457" cy="17696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4355">
            <a:off x="5208072" y="2699719"/>
            <a:ext cx="683822" cy="68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042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8.</a:t>
            </a:r>
            <a:r>
              <a:rPr lang="en-US" altLang="ko-KR" dirty="0" smtClean="0"/>
              <a:t> Page Switch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62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18" y="1576189"/>
            <a:ext cx="4034664" cy="28829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402040" y="1576189"/>
            <a:ext cx="1489440" cy="1806995"/>
            <a:chOff x="4402454" y="1665446"/>
            <a:chExt cx="1489440" cy="180699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2454" y="1665446"/>
              <a:ext cx="1065457" cy="176968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64355">
              <a:off x="5208072" y="2788619"/>
              <a:ext cx="683822" cy="683822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85" y="1574669"/>
            <a:ext cx="1086626" cy="1771200"/>
          </a:xfrm>
          <a:prstGeom prst="rect">
            <a:avLst/>
          </a:prstGeom>
        </p:spPr>
      </p:pic>
      <p:sp>
        <p:nvSpPr>
          <p:cNvPr id="11" name="오른쪽 화살표[R] 10"/>
          <p:cNvSpPr/>
          <p:nvPr/>
        </p:nvSpPr>
        <p:spPr>
          <a:xfrm>
            <a:off x="5662191" y="5681068"/>
            <a:ext cx="1115900" cy="10887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71121" y="3464713"/>
            <a:ext cx="42326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en-US" altLang="ko-KR" sz="2000" b="1" dirty="0" smtClean="0"/>
              <a:t>Intuitive </a:t>
            </a:r>
            <a:r>
              <a:rPr kumimoji="1" lang="en-US" altLang="ko-KR" sz="2400" b="1" dirty="0" smtClean="0">
                <a:solidFill>
                  <a:srgbClr val="FF0000"/>
                </a:solidFill>
              </a:rPr>
              <a:t>One Click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en-US" altLang="ko-KR" sz="2000" b="1" dirty="0" smtClean="0"/>
              <a:t>Access </a:t>
            </a:r>
            <a:r>
              <a:rPr kumimoji="1" lang="en-US" altLang="ko-KR" sz="2400" b="1" dirty="0" smtClean="0">
                <a:solidFill>
                  <a:srgbClr val="FF0000"/>
                </a:solidFill>
              </a:rPr>
              <a:t>All Category</a:t>
            </a:r>
            <a:r>
              <a:rPr kumimoji="1" lang="ko-KR" altLang="en-US" sz="2000" b="1" dirty="0" smtClean="0"/>
              <a:t> </a:t>
            </a:r>
            <a:r>
              <a:rPr kumimoji="1" lang="en-US" altLang="ko-KR" sz="2000" b="1" dirty="0" smtClean="0"/>
              <a:t>Successfully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27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7 -3.45679E-6 L 0.00239 -0.6583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" y="-329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79 0.01297 L -0.49807 0.0129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8.</a:t>
            </a:r>
            <a:r>
              <a:rPr lang="en-US" altLang="ko-KR" dirty="0" smtClean="0"/>
              <a:t> Page Switch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63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18" y="1599049"/>
            <a:ext cx="4034664" cy="28829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320382" y="1597529"/>
            <a:ext cx="4232692" cy="3065792"/>
            <a:chOff x="4320382" y="1574669"/>
            <a:chExt cx="4232692" cy="3065792"/>
          </a:xfrm>
        </p:grpSpPr>
        <p:grpSp>
          <p:nvGrpSpPr>
            <p:cNvPr id="9" name="그룹 8"/>
            <p:cNvGrpSpPr/>
            <p:nvPr/>
          </p:nvGrpSpPr>
          <p:grpSpPr>
            <a:xfrm>
              <a:off x="4402040" y="1576189"/>
              <a:ext cx="1489440" cy="1806995"/>
              <a:chOff x="4402454" y="1665446"/>
              <a:chExt cx="1489440" cy="180699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2454" y="1665446"/>
                <a:ext cx="1065457" cy="176968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64355">
                <a:off x="5208072" y="2788619"/>
                <a:ext cx="683822" cy="683822"/>
              </a:xfrm>
              <a:prstGeom prst="rect">
                <a:avLst/>
              </a:prstGeom>
            </p:spPr>
          </p:pic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0085" y="1574669"/>
              <a:ext cx="1086626" cy="1771200"/>
            </a:xfrm>
            <a:prstGeom prst="rect">
              <a:avLst/>
            </a:prstGeom>
          </p:spPr>
        </p:pic>
        <p:sp>
          <p:nvSpPr>
            <p:cNvPr id="11" name="오른쪽 화살표[R] 10"/>
            <p:cNvSpPr/>
            <p:nvPr/>
          </p:nvSpPr>
          <p:spPr>
            <a:xfrm>
              <a:off x="5655841" y="2287628"/>
              <a:ext cx="1115900" cy="10887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  <a:effectLst>
              <a:innerShdw blurRad="381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320382" y="3532465"/>
              <a:ext cx="423269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1" lang="en-US" altLang="ko-KR" sz="2000" b="1" dirty="0" smtClean="0"/>
                <a:t>Intuitive </a:t>
              </a:r>
              <a:r>
                <a:rPr kumimoji="1" lang="en-US" altLang="ko-KR" sz="2400" b="1" dirty="0" smtClean="0">
                  <a:solidFill>
                    <a:srgbClr val="FF0000"/>
                  </a:solidFill>
                </a:rPr>
                <a:t>One Click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1" lang="en-US" altLang="ko-KR" sz="2000" b="1" dirty="0" smtClean="0"/>
                <a:t>Access </a:t>
              </a:r>
              <a:r>
                <a:rPr kumimoji="1" lang="en-US" altLang="ko-KR" sz="2400" b="1" dirty="0" smtClean="0">
                  <a:solidFill>
                    <a:srgbClr val="FF0000"/>
                  </a:solidFill>
                </a:rPr>
                <a:t>All Category</a:t>
              </a:r>
              <a:r>
                <a:rPr kumimoji="1" lang="ko-KR" altLang="en-US" sz="2000" b="1" dirty="0" smtClean="0"/>
                <a:t> </a:t>
              </a:r>
              <a:r>
                <a:rPr kumimoji="1" lang="en-US" altLang="ko-KR" sz="2000" b="1" dirty="0" smtClean="0"/>
                <a:t>Successfully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1"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369431" y="1734388"/>
            <a:ext cx="4537305" cy="1950508"/>
            <a:chOff x="115718" y="1914804"/>
            <a:chExt cx="4537305" cy="195050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58" b="21704"/>
            <a:stretch/>
          </p:blipFill>
          <p:spPr>
            <a:xfrm>
              <a:off x="115718" y="1914804"/>
              <a:ext cx="4537305" cy="172453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550" y="3549145"/>
              <a:ext cx="1949174" cy="316167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844" y="2936908"/>
              <a:ext cx="762586" cy="107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950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634E-7 6.17284E-7 L -0.61124 6.17284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5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1 -1.97531E-6 L -0.47841 -1.9753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7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6371E-6 -1.85185E-6 L -0.59894 -1.85185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33026" y="1868034"/>
            <a:ext cx="9194800" cy="3382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79890" y="2125276"/>
            <a:ext cx="6960873" cy="1153966"/>
          </a:xfrm>
        </p:spPr>
        <p:txBody>
          <a:bodyPr>
            <a:noAutofit/>
          </a:bodyPr>
          <a:lstStyle/>
          <a:p>
            <a:r>
              <a:rPr lang="en-US" altLang="ko-KR" sz="8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  <a:r>
              <a:rPr lang="en-US" altLang="ko-KR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nalysis Model</a:t>
            </a:r>
            <a:endParaRPr lang="ko-KR" altLang="en-US" sz="7200" b="1" dirty="0">
              <a:solidFill>
                <a:schemeClr val="accent1">
                  <a:lumMod val="60000"/>
                  <a:lumOff val="40000"/>
                </a:schemeClr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89066" y="1184816"/>
            <a:ext cx="869813" cy="11539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r>
              <a:rPr lang="en-US" altLang="ko-KR" sz="133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endParaRPr lang="ko-KR" altLang="en-US" sz="13300" b="1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233026" y="4753508"/>
            <a:ext cx="9194800" cy="6181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733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Which?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20"/>
            <a:ext cx="7452658" cy="382308"/>
          </a:xfrm>
        </p:spPr>
        <p:txBody>
          <a:bodyPr/>
          <a:lstStyle/>
          <a:p>
            <a:r>
              <a:rPr lang="en-US" altLang="ko-KR" dirty="0" smtClean="0"/>
              <a:t>Which diagrams are selected?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65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185064" y="2161714"/>
            <a:ext cx="2886075" cy="2001914"/>
            <a:chOff x="1185064" y="2161714"/>
            <a:chExt cx="2886075" cy="2001914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1502012" y="3723920"/>
              <a:ext cx="2252178" cy="43970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 smtClean="0"/>
                <a:t>Use Case Diagram</a:t>
              </a:r>
            </a:p>
            <a:p>
              <a:endParaRPr lang="en-US" altLang="ko-KR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064" y="2161714"/>
              <a:ext cx="2886075" cy="1457325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5204916" y="1852732"/>
            <a:ext cx="1981495" cy="2310897"/>
            <a:chOff x="5204916" y="1852732"/>
            <a:chExt cx="1981495" cy="2310897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5204916" y="3807939"/>
              <a:ext cx="1981495" cy="35569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 smtClean="0"/>
                <a:t>Activity Diagram</a:t>
              </a: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5814" y="1852732"/>
              <a:ext cx="933450" cy="1885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64403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>
                <a:sym typeface="+mn-ea"/>
              </a:rPr>
              <a:t>Use Case 1.</a:t>
            </a:r>
            <a:r>
              <a:rPr lang="en-US" altLang="ko-KR" dirty="0" smtClean="0">
                <a:sym typeface="+mn-ea"/>
              </a:rPr>
              <a:t> Login/Logout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altLang="zh-CN"/>
              <a:t>Sign up</a:t>
            </a:r>
          </a:p>
          <a:p>
            <a:pPr marL="609600" lvl="1" indent="-285750">
              <a:buFont typeface="Arial" charset="0"/>
              <a:buChar char="•"/>
            </a:pPr>
            <a:r>
              <a:rPr lang="en-US" altLang="zh-CN"/>
              <a:t>In this application, we don't need it.</a:t>
            </a:r>
          </a:p>
          <a:p>
            <a:pPr marL="342900" lvl="0" indent="-342900">
              <a:buFont typeface="Arial" charset="0"/>
              <a:buChar char="•"/>
            </a:pPr>
            <a:r>
              <a:rPr lang="en-US" altLang="zh-CN"/>
              <a:t>Find password</a:t>
            </a:r>
          </a:p>
          <a:p>
            <a:pPr marL="609600" lvl="1" indent="-285750">
              <a:buFont typeface="Arial" charset="0"/>
              <a:buChar char="•"/>
            </a:pPr>
            <a:r>
              <a:rPr lang="en-US" altLang="zh-CN"/>
              <a:t>for students who forget their password</a:t>
            </a:r>
          </a:p>
          <a:p>
            <a:pPr marL="342900" lvl="0" indent="-342900">
              <a:buFont typeface="Arial" charset="0"/>
              <a:buChar char="•"/>
            </a:pPr>
            <a:r>
              <a:rPr lang="en-US" altLang="zh-CN"/>
              <a:t>Change password</a:t>
            </a:r>
          </a:p>
          <a:p>
            <a:pPr marL="609600" lvl="1" indent="-285750">
              <a:buFont typeface="Arial" charset="0"/>
              <a:buChar char="•"/>
            </a:pPr>
            <a:r>
              <a:rPr lang="en-US" altLang="zh-CN"/>
              <a:t>for student who did not change password for long time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66</a:t>
            </a:fld>
            <a:r>
              <a:rPr lang="en-US" altLang="ko-KR" dirty="0"/>
              <a:t> . Kim </a:t>
            </a:r>
            <a:r>
              <a:rPr lang="en-US" altLang="ko-KR" dirty="0" err="1"/>
              <a:t>SeonWoong</a:t>
            </a:r>
            <a:r>
              <a:rPr lang="en-US" altLang="ko-KR" dirty="0"/>
              <a:t>, Wu </a:t>
            </a:r>
            <a:r>
              <a:rPr lang="en-US" altLang="ko-KR" dirty="0" err="1"/>
              <a:t>Zhiqiang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42905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1.</a:t>
            </a:r>
            <a:r>
              <a:rPr lang="en-US" altLang="ko-KR" dirty="0" smtClean="0"/>
              <a:t> Login/Logout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360" y="1369060"/>
            <a:ext cx="7452360" cy="2932430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985">
                <a:sym typeface="+mn-ea"/>
              </a:rPr>
              <a:t>Activity Diagram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Log in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Log out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Find password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Change password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67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SeonWoong</a:t>
            </a:r>
            <a:r>
              <a:rPr lang="en-US" altLang="ko-KR" dirty="0" smtClean="0"/>
              <a:t>, Wu </a:t>
            </a:r>
            <a:r>
              <a:rPr lang="en-US" altLang="ko-KR" dirty="0" err="1" smtClean="0"/>
              <a:t>Zhiqiang</a:t>
            </a:r>
            <a:endParaRPr lang="ko-KR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068" y="1369060"/>
            <a:ext cx="2645006" cy="325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3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2.</a:t>
            </a:r>
            <a:r>
              <a:rPr lang="en-US" altLang="ko-KR" dirty="0" smtClean="0"/>
              <a:t> Main Page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68</a:t>
            </a:fld>
            <a:r>
              <a:rPr lang="en-US" altLang="ko-KR" dirty="0" smtClean="0"/>
              <a:t>. </a:t>
            </a:r>
            <a:r>
              <a:rPr lang="en-US" altLang="ko-KR" dirty="0" smtClean="0"/>
              <a:t>Kim </a:t>
            </a:r>
            <a:r>
              <a:rPr lang="en-US" altLang="ko-KR" dirty="0" err="1" smtClean="0"/>
              <a:t>JinHee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645" y="1268016"/>
            <a:ext cx="1465474" cy="326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569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69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778203" y="1358315"/>
            <a:ext cx="6735086" cy="2995582"/>
            <a:chOff x="778203" y="1455134"/>
            <a:chExt cx="6735086" cy="299558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9567" y="1799383"/>
              <a:ext cx="2813722" cy="1807275"/>
            </a:xfrm>
            <a:prstGeom prst="rect">
              <a:avLst/>
            </a:prstGeom>
          </p:spPr>
        </p:pic>
        <p:grpSp>
          <p:nvGrpSpPr>
            <p:cNvPr id="11" name="그룹 10"/>
            <p:cNvGrpSpPr/>
            <p:nvPr/>
          </p:nvGrpSpPr>
          <p:grpSpPr>
            <a:xfrm>
              <a:off x="778203" y="1455134"/>
              <a:ext cx="2763190" cy="2495774"/>
              <a:chOff x="778203" y="1573471"/>
              <a:chExt cx="2763190" cy="2495774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03" y="1573471"/>
                <a:ext cx="2677128" cy="2495774"/>
              </a:xfrm>
              <a:prstGeom prst="rect">
                <a:avLst/>
              </a:prstGeom>
            </p:spPr>
          </p:pic>
          <p:sp>
            <p:nvSpPr>
              <p:cNvPr id="10" name="액자 9"/>
              <p:cNvSpPr/>
              <p:nvPr/>
            </p:nvSpPr>
            <p:spPr>
              <a:xfrm>
                <a:off x="1936377" y="1753497"/>
                <a:ext cx="1605016" cy="968188"/>
              </a:xfrm>
              <a:prstGeom prst="frame">
                <a:avLst>
                  <a:gd name="adj1" fmla="val 395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822296" y="4081384"/>
              <a:ext cx="2588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u="sng" dirty="0" smtClean="0"/>
                <a:t>Student’s Delete Process</a:t>
              </a:r>
              <a:endParaRPr kumimoji="1" lang="ko-KR" altLang="en-US" u="sng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08068" y="4081384"/>
              <a:ext cx="2588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u="sng" dirty="0" smtClean="0"/>
                <a:t>Master’s Delete Process</a:t>
              </a:r>
              <a:endParaRPr kumimoji="1" lang="ko-KR" altLang="en-US" u="sng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94053" y="4470665"/>
            <a:ext cx="6043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srgbClr val="FF0000"/>
                </a:solidFill>
              </a:rPr>
              <a:t>*Process of deleting reply and deleting content are the same </a:t>
            </a:r>
            <a:endParaRPr kumimoji="1"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3440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HYU</a:t>
            </a:r>
            <a:r>
              <a:rPr lang="ko-KR" altLang="en-US" sz="2800" dirty="0"/>
              <a:t>ⓔ</a:t>
            </a:r>
            <a:r>
              <a:rPr lang="en-US" altLang="ko-KR" dirty="0"/>
              <a:t>mini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Stakeholder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7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2350540" y="1428314"/>
            <a:ext cx="3939684" cy="3230167"/>
            <a:chOff x="2350540" y="1402556"/>
            <a:chExt cx="3939684" cy="323016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0540" y="1402556"/>
              <a:ext cx="3939684" cy="323016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524618" y="3204206"/>
              <a:ext cx="109517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ERICA</a:t>
              </a:r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/>
              </a:r>
              <a:b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Students</a:t>
              </a:r>
              <a:endParaRPr lang="ko-KR" altLang="en-US" dirty="0">
                <a:latin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26222" y="2083144"/>
              <a:ext cx="109356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Manager</a:t>
              </a:r>
              <a:b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altLang="ko-KR" sz="16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(School)</a:t>
              </a:r>
              <a:endParaRPr lang="ko-KR" altLang="en-US" sz="1600" dirty="0">
                <a:latin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05104" y="2083145"/>
              <a:ext cx="11480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Prof. </a:t>
              </a:r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/>
              </a:r>
              <a:b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Scott Lee</a:t>
              </a:r>
              <a:endParaRPr lang="ko-KR" altLang="en-US" dirty="0">
                <a:latin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15335" y="3204205"/>
              <a:ext cx="132760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Ten</a:t>
              </a:r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/>
              </a:r>
              <a:b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Developers</a:t>
              </a:r>
              <a:endParaRPr lang="ko-KR" altLang="en-US" dirty="0">
                <a:latin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59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70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25911" y="4321624"/>
            <a:ext cx="258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u="sng" dirty="0" smtClean="0"/>
              <a:t>Student’s Editing </a:t>
            </a:r>
            <a:r>
              <a:rPr kumimoji="1" lang="en-US" altLang="ko-KR" u="sng" dirty="0"/>
              <a:t>P</a:t>
            </a:r>
            <a:r>
              <a:rPr kumimoji="1" lang="en-US" altLang="ko-KR" u="sng" dirty="0" smtClean="0"/>
              <a:t>rocess</a:t>
            </a:r>
            <a:endParaRPr kumimoji="1" lang="ko-KR" altLang="en-US" u="sng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58" y="1326262"/>
            <a:ext cx="5847445" cy="2995362"/>
          </a:xfrm>
          <a:prstGeom prst="rect">
            <a:avLst/>
          </a:prstGeom>
        </p:spPr>
      </p:pic>
      <p:sp>
        <p:nvSpPr>
          <p:cNvPr id="13" name="액자 12"/>
          <p:cNvSpPr/>
          <p:nvPr/>
        </p:nvSpPr>
        <p:spPr>
          <a:xfrm>
            <a:off x="4647319" y="2400553"/>
            <a:ext cx="2689396" cy="1214016"/>
          </a:xfrm>
          <a:prstGeom prst="frame">
            <a:avLst>
              <a:gd name="adj1" fmla="val 34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395686" y="1314391"/>
            <a:ext cx="2905481" cy="1073807"/>
            <a:chOff x="4395686" y="1314391"/>
            <a:chExt cx="2905481" cy="1073807"/>
          </a:xfrm>
        </p:grpSpPr>
        <p:grpSp>
          <p:nvGrpSpPr>
            <p:cNvPr id="15" name="그룹 14"/>
            <p:cNvGrpSpPr/>
            <p:nvPr/>
          </p:nvGrpSpPr>
          <p:grpSpPr>
            <a:xfrm>
              <a:off x="4395686" y="1326264"/>
              <a:ext cx="2736633" cy="1061934"/>
              <a:chOff x="4395686" y="1326264"/>
              <a:chExt cx="2736633" cy="1061934"/>
            </a:xfrm>
          </p:grpSpPr>
          <p:sp>
            <p:nvSpPr>
              <p:cNvPr id="5" name="액자 4"/>
              <p:cNvSpPr/>
              <p:nvPr/>
            </p:nvSpPr>
            <p:spPr>
              <a:xfrm>
                <a:off x="4395686" y="1433841"/>
                <a:ext cx="2596784" cy="954357"/>
              </a:xfrm>
              <a:prstGeom prst="frame">
                <a:avLst>
                  <a:gd name="adj1" fmla="val 346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6863378" y="1326264"/>
                <a:ext cx="268941" cy="2658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 smtClean="0"/>
                  <a:t>1</a:t>
                </a:r>
                <a:endParaRPr kumimoji="1" lang="ko-KR" altLang="en-US" sz="900" dirty="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6860103" y="1314391"/>
              <a:ext cx="441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smtClean="0"/>
                <a:t>1</a:t>
              </a:r>
              <a:endParaRPr kumimoji="1" lang="ko-KR" altLang="en-US" sz="1400" dirty="0"/>
            </a:p>
          </p:txBody>
        </p:sp>
      </p:grpSp>
      <p:sp>
        <p:nvSpPr>
          <p:cNvPr id="16" name="타원 15"/>
          <p:cNvSpPr/>
          <p:nvPr/>
        </p:nvSpPr>
        <p:spPr>
          <a:xfrm>
            <a:off x="7179552" y="2272199"/>
            <a:ext cx="268941" cy="26586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1</a:t>
            </a:r>
            <a:endParaRPr kumimoji="1" lang="ko-KR" alt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7172063" y="2266821"/>
            <a:ext cx="441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5434993" y="4401592"/>
            <a:ext cx="6043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srgbClr val="FF0000"/>
                </a:solidFill>
              </a:rPr>
              <a:t>*Process of editing reply </a:t>
            </a:r>
            <a:r>
              <a:rPr kumimoji="1" lang="en-US" altLang="ko-KR" sz="1000" smtClean="0">
                <a:solidFill>
                  <a:srgbClr val="FF0000"/>
                </a:solidFill>
              </a:rPr>
              <a:t>and editing </a:t>
            </a:r>
            <a:r>
              <a:rPr kumimoji="1" lang="en-US" altLang="ko-KR" sz="1000" dirty="0" smtClean="0">
                <a:solidFill>
                  <a:srgbClr val="FF0000"/>
                </a:solidFill>
              </a:rPr>
              <a:t>content are the same </a:t>
            </a:r>
            <a:endParaRPr kumimoji="1"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8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71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75686" y="4350947"/>
            <a:ext cx="267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u="sng" smtClean="0"/>
              <a:t>Student’s Replying </a:t>
            </a:r>
            <a:r>
              <a:rPr kumimoji="1" lang="en-US" altLang="ko-KR" u="sng" dirty="0"/>
              <a:t>P</a:t>
            </a:r>
            <a:r>
              <a:rPr kumimoji="1" lang="en-US" altLang="ko-KR" u="sng" smtClean="0"/>
              <a:t>rocess</a:t>
            </a:r>
            <a:endParaRPr kumimoji="1" lang="ko-KR" altLang="en-US" u="sng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215" y="1321816"/>
            <a:ext cx="3202491" cy="2923501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4395690" y="1527585"/>
            <a:ext cx="1642301" cy="1688952"/>
          </a:xfrm>
          <a:prstGeom prst="frame">
            <a:avLst>
              <a:gd name="adj1" fmla="val 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64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72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426" y="1316109"/>
            <a:ext cx="3466453" cy="28531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37462" y="4300109"/>
            <a:ext cx="414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u="sng" dirty="0" smtClean="0"/>
              <a:t>Student’s and Master’s Searching </a:t>
            </a:r>
            <a:r>
              <a:rPr kumimoji="1" lang="en-US" altLang="ko-KR" u="sng" dirty="0"/>
              <a:t>P</a:t>
            </a:r>
            <a:r>
              <a:rPr kumimoji="1" lang="en-US" altLang="ko-KR" u="sng" dirty="0" smtClean="0"/>
              <a:t>rocess</a:t>
            </a:r>
            <a:endParaRPr kumimoji="1"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330196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73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32476" y="4275244"/>
            <a:ext cx="408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u="sng" dirty="0" smtClean="0"/>
              <a:t>Student’s </a:t>
            </a:r>
            <a:r>
              <a:rPr kumimoji="1" lang="en-US" altLang="ko-KR" u="sng" smtClean="0"/>
              <a:t>and Master’s Reading </a:t>
            </a:r>
            <a:r>
              <a:rPr kumimoji="1" lang="en-US" altLang="ko-KR" u="sng" dirty="0" smtClean="0"/>
              <a:t>Process</a:t>
            </a:r>
            <a:endParaRPr kumimoji="1" lang="ko-KR" altLang="en-US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4990948" y="4275244"/>
            <a:ext cx="258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u="sng" smtClean="0"/>
              <a:t>Student’s Writing </a:t>
            </a:r>
            <a:r>
              <a:rPr kumimoji="1" lang="en-US" altLang="ko-KR" u="sng" dirty="0" smtClean="0"/>
              <a:t>Process</a:t>
            </a:r>
            <a:endParaRPr kumimoji="1" lang="ko-KR" altLang="en-US" u="sng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65" y="1774288"/>
            <a:ext cx="2345316" cy="20220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19" y="1295376"/>
            <a:ext cx="3264237" cy="2979868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6231634" y="1484555"/>
            <a:ext cx="1642301" cy="1688952"/>
          </a:xfrm>
          <a:prstGeom prst="frame">
            <a:avLst>
              <a:gd name="adj1" fmla="val 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87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</a:t>
            </a:r>
            <a:r>
              <a:rPr lang="en-US" altLang="ko-KR" b="0" smtClean="0"/>
              <a:t>Case </a:t>
            </a:r>
            <a:r>
              <a:rPr lang="en-US" altLang="ko-KR" b="0"/>
              <a:t>4</a:t>
            </a:r>
            <a:r>
              <a:rPr lang="en-US" altLang="ko-KR" b="0" smtClean="0"/>
              <a:t>.</a:t>
            </a:r>
            <a:r>
              <a:rPr lang="en-US" altLang="ko-KR" smtClean="0"/>
              <a:t> </a:t>
            </a:r>
            <a:r>
              <a:rPr lang="en-US" altLang="ko-KR"/>
              <a:t>Bus Schedule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74</a:t>
            </a:fld>
            <a:r>
              <a:rPr lang="en-US" altLang="ko-KR" dirty="0" smtClean="0"/>
              <a:t>. </a:t>
            </a:r>
            <a:r>
              <a:rPr lang="en-US" altLang="ko-KR" dirty="0" smtClean="0"/>
              <a:t>Woo </a:t>
            </a:r>
            <a:r>
              <a:rPr lang="en-US" altLang="ko-KR" dirty="0" err="1" smtClean="0"/>
              <a:t>SeungYeon</a:t>
            </a:r>
            <a:r>
              <a:rPr lang="en-US" altLang="ko-KR" dirty="0" smtClean="0"/>
              <a:t>, Song </a:t>
            </a:r>
            <a:r>
              <a:rPr lang="en-US" altLang="ko-KR" dirty="0" err="1" smtClean="0"/>
              <a:t>HyungSeok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94053" y="2803911"/>
            <a:ext cx="2199389" cy="3691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Activity Diagram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048" y="1359473"/>
            <a:ext cx="4658501" cy="334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307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75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HyungLak</a:t>
            </a:r>
            <a:r>
              <a:rPr lang="en-US" altLang="ko-KR" dirty="0" smtClean="0"/>
              <a:t>, </a:t>
            </a:r>
            <a:r>
              <a:rPr lang="en-US" altLang="ko-KR" dirty="0" smtClean="0"/>
              <a:t>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1026" name="Picture 2" descr="https://trello-attachments.s3.amazonaws.com/570e51d8fa57d841d5c360fd/821x809/e67816db690b1322d91e30967f499318/Activity_DIagram_lecture_schedu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142" y="1268016"/>
            <a:ext cx="3491977" cy="344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220687" y="1320912"/>
            <a:ext cx="2199389" cy="3691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Activity Diagram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59881" y="1683644"/>
            <a:ext cx="3859731" cy="29659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Show</a:t>
            </a:r>
            <a:br>
              <a:rPr lang="en-US" altLang="ko-KR" dirty="0" smtClean="0"/>
            </a:br>
            <a:r>
              <a:rPr lang="en-US" altLang="ko-KR" dirty="0" smtClean="0"/>
              <a:t>- Show the Lecture Schedule</a:t>
            </a:r>
          </a:p>
          <a:p>
            <a:r>
              <a:rPr lang="en-US" altLang="ko-KR" dirty="0" smtClean="0"/>
              <a:t>Download</a:t>
            </a:r>
            <a:br>
              <a:rPr lang="en-US" altLang="ko-KR" dirty="0" smtClean="0"/>
            </a:br>
            <a:r>
              <a:rPr lang="en-US" altLang="ko-KR" dirty="0" smtClean="0"/>
              <a:t>- Download to storage</a:t>
            </a:r>
          </a:p>
          <a:p>
            <a:r>
              <a:rPr lang="en-US" altLang="ko-KR" dirty="0" smtClean="0"/>
              <a:t>Share</a:t>
            </a:r>
            <a:br>
              <a:rPr lang="en-US" altLang="ko-KR" dirty="0" smtClean="0"/>
            </a:br>
            <a:r>
              <a:rPr lang="en-US" altLang="ko-KR" dirty="0" smtClean="0"/>
              <a:t>- Share Schedule to friends</a:t>
            </a:r>
          </a:p>
          <a:p>
            <a:r>
              <a:rPr lang="en-US" altLang="ko-KR" dirty="0" smtClean="0"/>
              <a:t>Highlight</a:t>
            </a:r>
            <a:br>
              <a:rPr lang="en-US" altLang="ko-KR" dirty="0" smtClean="0"/>
            </a:br>
            <a:r>
              <a:rPr lang="en-US" altLang="ko-KR" dirty="0" smtClean="0"/>
              <a:t>- Highlight the near by schedule</a:t>
            </a:r>
          </a:p>
          <a:p>
            <a:r>
              <a:rPr lang="en-US" altLang="ko-KR" dirty="0" smtClean="0"/>
              <a:t>Add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- Add schedule not only lecture</a:t>
            </a:r>
          </a:p>
        </p:txBody>
      </p:sp>
    </p:spTree>
    <p:extLst>
      <p:ext uri="{BB962C8B-B14F-4D97-AF65-F5344CB8AC3E}">
        <p14:creationId xmlns:p14="http://schemas.microsoft.com/office/powerpoint/2010/main" val="30651023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6.</a:t>
            </a:r>
            <a:r>
              <a:rPr lang="en-US" altLang="ko-KR" dirty="0" smtClean="0"/>
              <a:t> Weekly Menu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76</a:t>
            </a:fld>
            <a:r>
              <a:rPr lang="en-US" altLang="ko-KR" dirty="0" smtClean="0"/>
              <a:t>. </a:t>
            </a:r>
            <a:r>
              <a:rPr lang="en-US" altLang="ko-KR" dirty="0"/>
              <a:t>Kim </a:t>
            </a:r>
            <a:r>
              <a:rPr lang="en-US" altLang="ko-KR" dirty="0" err="1"/>
              <a:t>JinHee</a:t>
            </a:r>
            <a:r>
              <a:rPr lang="en-US" altLang="ko-KR" dirty="0"/>
              <a:t>, </a:t>
            </a:r>
            <a:r>
              <a:rPr lang="en-US" altLang="ko-KR" dirty="0" err="1"/>
              <a:t>Ahn</a:t>
            </a:r>
            <a:r>
              <a:rPr lang="en-US" altLang="ko-KR" dirty="0"/>
              <a:t> </a:t>
            </a:r>
            <a:r>
              <a:rPr lang="en-US" altLang="ko-KR" dirty="0" err="1"/>
              <a:t>YounGeun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226935" y="1268016"/>
            <a:ext cx="2186894" cy="3217124"/>
            <a:chOff x="3226935" y="1268016"/>
            <a:chExt cx="2186894" cy="321712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6935" y="1268016"/>
              <a:ext cx="2186894" cy="321712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86301" y="3595688"/>
              <a:ext cx="423862" cy="10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50" dirty="0" smtClean="0">
                  <a:solidFill>
                    <a:schemeClr val="tx1"/>
                  </a:solidFill>
                </a:rPr>
                <a:t>mealtime</a:t>
              </a:r>
              <a:endParaRPr lang="ko-KR" altLang="en-US" sz="45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686301" y="4181475"/>
              <a:ext cx="423862" cy="10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50" dirty="0" smtClean="0">
                  <a:solidFill>
                    <a:schemeClr val="tx1"/>
                  </a:solidFill>
                </a:rPr>
                <a:t>mealtime</a:t>
              </a:r>
              <a:endParaRPr lang="ko-KR" altLang="en-US" sz="45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981579" y="4114800"/>
              <a:ext cx="171446" cy="66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88692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Use Case7.</a:t>
            </a:r>
            <a:r>
              <a:rPr lang="en-US" altLang="ko-KR"/>
              <a:t> Manager Page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77</a:t>
            </a:fld>
            <a:r>
              <a:rPr lang="en-US" altLang="ko-KR" dirty="0" smtClean="0"/>
              <a:t>. </a:t>
            </a:r>
            <a:r>
              <a:rPr lang="en-US" altLang="ko-KR" dirty="0" smtClean="0"/>
              <a:t>Song </a:t>
            </a:r>
            <a:r>
              <a:rPr lang="en-US" altLang="ko-KR" dirty="0" err="1" smtClean="0"/>
              <a:t>HyungSeok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94053" y="2803911"/>
            <a:ext cx="2199389" cy="3691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Activity Diagram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156" y="1489979"/>
            <a:ext cx="3138518" cy="301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390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8.</a:t>
            </a:r>
            <a:r>
              <a:rPr lang="en-US" altLang="ko-KR" dirty="0" smtClean="0"/>
              <a:t> Page Switch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78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944" y="1702996"/>
            <a:ext cx="1778000" cy="2146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11388" y="2314481"/>
            <a:ext cx="4335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5 Button can be </a:t>
            </a:r>
            <a:r>
              <a:rPr lang="en-US" altLang="ko-KR" dirty="0" smtClean="0"/>
              <a:t>‘</a:t>
            </a:r>
            <a:r>
              <a:rPr lang="en-US" altLang="ko-KR" dirty="0"/>
              <a:t>Weekly Menu’, ‘Time Table’, ‘School Bus Schedule’, ‘Mobile Student ID’, ‘BBS’</a:t>
            </a:r>
            <a:r>
              <a:rPr lang="ko-KR" altLang="ko-KR" dirty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244200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534361" y="3701788"/>
            <a:ext cx="2116476" cy="1083072"/>
          </a:xfrm>
        </p:spPr>
        <p:txBody>
          <a:bodyPr>
            <a:norm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  <a:latin typeface="Roboto Black" panose="02000000000000000000" pitchFamily="2" charset="0"/>
                <a:cs typeface="Roboto Black" panose="02000000000000000000" pitchFamily="2" charset="0"/>
              </a:rPr>
              <a:t>Fin</a:t>
            </a:r>
            <a:r>
              <a:rPr lang="en-US" altLang="ko-KR" sz="4400" dirty="0" smtClean="0">
                <a:solidFill>
                  <a:schemeClr val="bg1"/>
                </a:solidFill>
                <a:latin typeface="Roboto Black" panose="02000000000000000000" pitchFamily="2" charset="0"/>
                <a:cs typeface="Roboto Black" panose="02000000000000000000" pitchFamily="2" charset="0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16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571452" y="2774646"/>
            <a:ext cx="5562004" cy="1757022"/>
          </a:xfrm>
        </p:spPr>
        <p:txBody>
          <a:bodyPr>
            <a:noAutofit/>
          </a:bodyPr>
          <a:lstStyle/>
          <a:p>
            <a:r>
              <a:rPr lang="en-US" altLang="ko-KR" sz="13800" b="1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</a:t>
            </a:r>
            <a:r>
              <a:rPr lang="en-US" altLang="ko-KR" sz="9600" b="1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crum</a:t>
            </a:r>
            <a:endParaRPr lang="ko-KR" altLang="en-US" sz="9600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278114" y="1116211"/>
            <a:ext cx="9194800" cy="1529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707084" y="272079"/>
            <a:ext cx="2784028" cy="44717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r>
              <a:rPr lang="en-US" altLang="ko-KR" sz="19900" dirty="0" smtClean="0">
                <a:solidFill>
                  <a:schemeClr val="accent1">
                    <a:lumMod val="7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ko-KR" altLang="en-US" sz="19900" dirty="0">
              <a:solidFill>
                <a:schemeClr val="accent1">
                  <a:lumMod val="75000"/>
                </a:schemeClr>
              </a:solidFill>
              <a:latin typeface="Roboto Black" panose="02000000000000000000" pitchFamily="2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15218" y="4530903"/>
            <a:ext cx="9194800" cy="1800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64942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485339"/>
          </a:xfrm>
        </p:spPr>
        <p:txBody>
          <a:bodyPr/>
          <a:lstStyle/>
          <a:p>
            <a:r>
              <a:rPr lang="en-US" altLang="ko-KR" dirty="0" smtClean="0"/>
              <a:t>Why are we select Scrum?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9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94053" y="1955761"/>
            <a:ext cx="6515085" cy="710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800" b="1" dirty="0" smtClean="0"/>
              <a:t>Speed up </a:t>
            </a:r>
            <a:r>
              <a:rPr lang="en-US" altLang="ko-KR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development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94053" y="2926079"/>
            <a:ext cx="7452658" cy="769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Can introduce </a:t>
            </a:r>
            <a:r>
              <a:rPr lang="en-US" altLang="ko-KR" sz="4800" b="1" dirty="0" smtClean="0"/>
              <a:t>XP</a:t>
            </a:r>
            <a:r>
              <a:rPr lang="en-US" altLang="ko-KR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partially.</a:t>
            </a:r>
          </a:p>
        </p:txBody>
      </p:sp>
    </p:spTree>
    <p:extLst>
      <p:ext uri="{BB962C8B-B14F-4D97-AF65-F5344CB8AC3E}">
        <p14:creationId xmlns:p14="http://schemas.microsoft.com/office/powerpoint/2010/main" val="2579574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7242</TotalTime>
  <Words>2395</Words>
  <Application>Microsoft Office PowerPoint</Application>
  <PresentationFormat>사용자 지정</PresentationFormat>
  <Paragraphs>560</Paragraphs>
  <Slides>79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90" baseType="lpstr">
      <vt:lpstr>等线</vt:lpstr>
      <vt:lpstr>나눔고딕</vt:lpstr>
      <vt:lpstr>맑은 고딕</vt:lpstr>
      <vt:lpstr>바탕</vt:lpstr>
      <vt:lpstr>Arial</vt:lpstr>
      <vt:lpstr>Calibri</vt:lpstr>
      <vt:lpstr>Roboto</vt:lpstr>
      <vt:lpstr>Roboto Black</vt:lpstr>
      <vt:lpstr>Roboto Light</vt:lpstr>
      <vt:lpstr>Times New Roman</vt:lpstr>
      <vt:lpstr>Office 테마</vt:lpstr>
      <vt:lpstr>Software Engineering</vt:lpstr>
      <vt:lpstr>PowerPoint 프레젠테이션</vt:lpstr>
      <vt:lpstr>About our application</vt:lpstr>
      <vt:lpstr>HYUⓔmini</vt:lpstr>
      <vt:lpstr>HYUⓔmini</vt:lpstr>
      <vt:lpstr>HYUⓔmini</vt:lpstr>
      <vt:lpstr>HYUⓔmini</vt:lpstr>
      <vt:lpstr>Scrum</vt:lpstr>
      <vt:lpstr>Why?</vt:lpstr>
      <vt:lpstr>How?</vt:lpstr>
      <vt:lpstr>Scrum planning</vt:lpstr>
      <vt:lpstr>Scrum planning</vt:lpstr>
      <vt:lpstr>SRS</vt:lpstr>
      <vt:lpstr>SRS Format</vt:lpstr>
      <vt:lpstr>SRS Format</vt:lpstr>
      <vt:lpstr>SRS Format</vt:lpstr>
      <vt:lpstr>SRS Format(Example)</vt:lpstr>
      <vt:lpstr>Use Case 1. Login/Logout</vt:lpstr>
      <vt:lpstr>Use Case 1. Login/Logout</vt:lpstr>
      <vt:lpstr>Use Case 1. Login/Logout</vt:lpstr>
      <vt:lpstr>Use Case 1. Login/Logout</vt:lpstr>
      <vt:lpstr>Use Case 1. Login/Logout</vt:lpstr>
      <vt:lpstr>Use Case 1. Login/Logout</vt:lpstr>
      <vt:lpstr>Use Case 1. Login/Logout</vt:lpstr>
      <vt:lpstr>Use Case 2. Main Page</vt:lpstr>
      <vt:lpstr>Use Case 2. Main Page</vt:lpstr>
      <vt:lpstr>Use Case 2. Main Page</vt:lpstr>
      <vt:lpstr>Use Case 3. BBS</vt:lpstr>
      <vt:lpstr>Use Case 3. BBS</vt:lpstr>
      <vt:lpstr>Use Case 3. BBS</vt:lpstr>
      <vt:lpstr>Use Case 3. BBS</vt:lpstr>
      <vt:lpstr>Use Case 3. BBS</vt:lpstr>
      <vt:lpstr>Use Case 3. BBS</vt:lpstr>
      <vt:lpstr>Use Case 3. BBS</vt:lpstr>
      <vt:lpstr>Use Case 4. Bus Schedule</vt:lpstr>
      <vt:lpstr>PowerPoint 프레젠테이션</vt:lpstr>
      <vt:lpstr>Use Case 4. Bus Schedule</vt:lpstr>
      <vt:lpstr>Use Case 4. Bus Schedule</vt:lpstr>
      <vt:lpstr>Use Case 4. Bus Schedule</vt:lpstr>
      <vt:lpstr>Use Case 4. Bus Schedule</vt:lpstr>
      <vt:lpstr>Use Case 4. Bus Schedule</vt:lpstr>
      <vt:lpstr>Use Case 5. Time Table</vt:lpstr>
      <vt:lpstr>Use Case 5. Time Table</vt:lpstr>
      <vt:lpstr>Use Case 5. Time Table</vt:lpstr>
      <vt:lpstr>Use Case 5. Time Table</vt:lpstr>
      <vt:lpstr>Use Case 5. Time Table</vt:lpstr>
      <vt:lpstr>Use Case 5. Time Table</vt:lpstr>
      <vt:lpstr>Use Case 5. Time Table</vt:lpstr>
      <vt:lpstr>Use Case 5. Time Table</vt:lpstr>
      <vt:lpstr>Use Case 6. Weekly Menu</vt:lpstr>
      <vt:lpstr>Use Case 6. Weekly Menu</vt:lpstr>
      <vt:lpstr>Use Case 6. Weekly Menu</vt:lpstr>
      <vt:lpstr>Use Case 6. Weekly Menu</vt:lpstr>
      <vt:lpstr>Use Case 7. Manager Page</vt:lpstr>
      <vt:lpstr>Use Case 7. Manager Page</vt:lpstr>
      <vt:lpstr>Use Case 7. Manager Page</vt:lpstr>
      <vt:lpstr>Use Case 7. Manager Page</vt:lpstr>
      <vt:lpstr>Use Case 7. Manager Page</vt:lpstr>
      <vt:lpstr>Use Case 7. Manager Page</vt:lpstr>
      <vt:lpstr>Use Case 7. Manager Page</vt:lpstr>
      <vt:lpstr>Use Case 8. Page Switch</vt:lpstr>
      <vt:lpstr>Use Case 8. Page Switch</vt:lpstr>
      <vt:lpstr>Use Case 8. Page Switch</vt:lpstr>
      <vt:lpstr>Analysis Model</vt:lpstr>
      <vt:lpstr>Which?</vt:lpstr>
      <vt:lpstr>Use Case 1. Login/Logout</vt:lpstr>
      <vt:lpstr>Use Case 1. Login/Logout</vt:lpstr>
      <vt:lpstr>Use Case 2. Main Page</vt:lpstr>
      <vt:lpstr>Use Case 3. BBS</vt:lpstr>
      <vt:lpstr>Use Case 3. BBS</vt:lpstr>
      <vt:lpstr>Use Case 3. BBS</vt:lpstr>
      <vt:lpstr>Use Case 3. BBS</vt:lpstr>
      <vt:lpstr>Use Case 3. BBS</vt:lpstr>
      <vt:lpstr>Use Case 4. Bus Schedule</vt:lpstr>
      <vt:lpstr>Use Case 5. Time Table</vt:lpstr>
      <vt:lpstr>Use Case 6. Weekly Menu</vt:lpstr>
      <vt:lpstr>Use Case7. Manager Page</vt:lpstr>
      <vt:lpstr>Use Case 8. Page Switch</vt:lpstr>
      <vt:lpstr>Fin.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안윤근</dc:creator>
  <cp:lastModifiedBy>안윤근</cp:lastModifiedBy>
  <cp:revision>194</cp:revision>
  <dcterms:created xsi:type="dcterms:W3CDTF">2016-04-13T08:37:04Z</dcterms:created>
  <dcterms:modified xsi:type="dcterms:W3CDTF">2016-04-23T07:43:38Z</dcterms:modified>
</cp:coreProperties>
</file>